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70" r:id="rId2"/>
    <p:sldId id="875" r:id="rId3"/>
    <p:sldId id="876" r:id="rId4"/>
    <p:sldId id="878" r:id="rId5"/>
    <p:sldId id="879" r:id="rId6"/>
    <p:sldId id="782" r:id="rId7"/>
    <p:sldId id="788" r:id="rId8"/>
    <p:sldId id="880" r:id="rId9"/>
    <p:sldId id="881" r:id="rId10"/>
    <p:sldId id="863" r:id="rId11"/>
    <p:sldId id="882" r:id="rId1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4CE6F6"/>
    <a:srgbClr val="FFCC66"/>
    <a:srgbClr val="FFCC00"/>
    <a:srgbClr val="FF9933"/>
    <a:srgbClr val="006600"/>
    <a:srgbClr val="FFFFFF"/>
    <a:srgbClr val="005A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81045" autoAdjust="0"/>
  </p:normalViewPr>
  <p:slideViewPr>
    <p:cSldViewPr>
      <p:cViewPr varScale="1">
        <p:scale>
          <a:sx n="59" d="100"/>
          <a:sy n="5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592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787" tIns="45894" rIns="91787" bIns="45894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1787" tIns="45894" rIns="91787" bIns="45894" rtlCol="0"/>
          <a:lstStyle>
            <a:lvl1pPr algn="r">
              <a:defRPr sz="1200"/>
            </a:lvl1pPr>
          </a:lstStyle>
          <a:p>
            <a:pPr>
              <a:defRPr/>
            </a:pPr>
            <a:fld id="{BE973764-5D7A-4C79-95E8-6205E06A0C98}" type="datetimeFigureOut">
              <a:rPr lang="en-US"/>
              <a:pPr>
                <a:defRPr/>
              </a:pPr>
              <a:t>12/7/2009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1787" tIns="45894" rIns="91787" bIns="4589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lIns="91787" tIns="45894" rIns="91787" bIns="45894" rtlCol="0" anchor="b"/>
          <a:lstStyle>
            <a:lvl1pPr algn="r">
              <a:defRPr sz="1200"/>
            </a:lvl1pPr>
          </a:lstStyle>
          <a:p>
            <a:pPr>
              <a:defRPr/>
            </a:pPr>
            <a:fld id="{3FBF5F31-A6D3-4800-805C-40D751B1E0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defTabSz="970462" eaLnBrk="0" hangingPunct="0">
              <a:defRPr sz="1300" baseline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r" defTabSz="970462" eaLnBrk="0" hangingPunct="0">
              <a:defRPr sz="1300" baseline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79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defTabSz="970462" eaLnBrk="0" hangingPunct="0">
              <a:defRPr sz="1300" baseline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r" defTabSz="970462" eaLnBrk="0" hangingPunct="0">
              <a:defRPr sz="1300" baseline="0">
                <a:cs typeface="+mn-cs"/>
              </a:defRPr>
            </a:lvl1pPr>
          </a:lstStyle>
          <a:p>
            <a:pPr>
              <a:defRPr/>
            </a:pPr>
            <a:fld id="{3454183E-12DF-4760-A21D-27E30AFB0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C85D50-DCDA-4A7B-8AFB-D7C58260537B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E43178-953C-41A5-A71F-AE88DA3A56A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931D85-5B7A-490D-B63B-F98C02348896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A8ACC3-1F9A-423C-8B12-25363D5A637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FF0F09-252B-4E7C-992A-2ED67520BF9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D6855B-2C06-430B-842C-719B409983F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D18A9A-3F90-45AC-89E5-2D812938FA8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BCED6B-AB8C-41C0-945B-B0656FA9CC1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028" tIns="48515" rIns="97028" bIns="48515" anchor="b"/>
          <a:lstStyle/>
          <a:p>
            <a:pPr algn="r" defTabSz="970462" eaLnBrk="0" hangingPunct="0">
              <a:defRPr/>
            </a:pPr>
            <a:fld id="{F504A7FB-216C-45E6-BA9F-E3A2852A9144}" type="slidenum">
              <a:rPr lang="en-GB" sz="1300" baseline="0">
                <a:cs typeface="+mn-cs"/>
              </a:rPr>
              <a:pPr algn="r" defTabSz="970462" eaLnBrk="0" hangingPunct="0">
                <a:defRPr/>
              </a:pPr>
              <a:t>7</a:t>
            </a:fld>
            <a:endParaRPr lang="en-GB" sz="1300" baseline="0" dirty="0">
              <a:cs typeface="+mn-cs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84493D-3260-45BC-957B-81A2857BA3E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8527E8-3DC3-43AD-9A6C-DECA504F2BF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01F"/>
            </a:gs>
            <a:gs pos="50000">
              <a:srgbClr val="006600"/>
            </a:gs>
            <a:gs pos="100000">
              <a:srgbClr val="00301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IFS-office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75" y="841375"/>
            <a:ext cx="327660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362200"/>
            <a:ext cx="6248400" cy="990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CDDD1C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2362200" cy="304800"/>
          </a:xfrm>
        </p:spPr>
        <p:txBody>
          <a:bodyPr/>
          <a:lstStyle>
            <a:lvl1pPr>
              <a:defRPr sz="1400" baseline="-2500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© Institute for Fiscal Studies  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304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304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1F"/>
            </a:gs>
            <a:gs pos="100000">
              <a:srgbClr val="00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8486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000" baseline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772400" y="676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baseline="0">
              <a:cs typeface="+mn-cs"/>
            </a:endParaRPr>
          </a:p>
        </p:txBody>
      </p:sp>
      <p:pic>
        <p:nvPicPr>
          <p:cNvPr id="2054" name="Picture 23" descr="IFS-office-whit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81800" y="6019800"/>
            <a:ext cx="22098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aseline="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© Institute for Fiscal Studies 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</p:sldLayoutIdLst>
  <p:transition>
    <p:cut/>
  </p:transition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50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50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50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50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50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50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50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50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2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z="800" baseline="0" smtClean="0">
                <a:latin typeface="Cisalpin LT Std" pitchFamily="50" charset="0"/>
              </a:rPr>
              <a:t>© Institute for Fiscal Studies  </a:t>
            </a:r>
            <a:endParaRPr lang="en-GB" sz="800" smtClean="0">
              <a:latin typeface="Cisalpin LT Std" pitchFamily="50" charset="0"/>
            </a:endParaRPr>
          </a:p>
          <a:p>
            <a:endParaRPr lang="en-GB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4221163"/>
            <a:ext cx="6951663" cy="1206500"/>
          </a:xfrm>
        </p:spPr>
        <p:txBody>
          <a:bodyPr/>
          <a:lstStyle/>
          <a:p>
            <a:r>
              <a:rPr lang="en-GB" smtClean="0"/>
              <a:t>PBR 2009: filling in some details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endParaRPr lang="en-GB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5013325"/>
            <a:ext cx="6400800" cy="990600"/>
          </a:xfrm>
        </p:spPr>
        <p:txBody>
          <a:bodyPr/>
          <a:lstStyle/>
          <a:p>
            <a:r>
              <a:rPr lang="en-GB" smtClean="0"/>
              <a:t>Robert Chote</a:t>
            </a:r>
          </a:p>
          <a:p>
            <a:endParaRPr lang="en-GB" smtClean="0"/>
          </a:p>
          <a:p>
            <a:r>
              <a:rPr lang="en-GB" smtClean="0"/>
              <a:t>www.ifs.org.uk</a:t>
            </a:r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1928813" y="4786313"/>
            <a:ext cx="5486400" cy="0"/>
          </a:xfrm>
          <a:prstGeom prst="line">
            <a:avLst/>
          </a:prstGeom>
          <a:noFill/>
          <a:ln w="9525">
            <a:solidFill>
              <a:srgbClr val="C4DBE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2294" name="Picture 6" descr="brokenpiggyba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813" y="2357438"/>
            <a:ext cx="2020887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Institutional reform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046538"/>
          </a:xfrm>
        </p:spPr>
        <p:txBody>
          <a:bodyPr/>
          <a:lstStyle/>
          <a:p>
            <a:r>
              <a:rPr lang="en-GB" smtClean="0"/>
              <a:t>Improving credibility of fiscal pledges seen as important to reassure potential buyers of government debt</a:t>
            </a:r>
          </a:p>
          <a:p>
            <a:endParaRPr lang="en-GB" smtClean="0"/>
          </a:p>
          <a:p>
            <a:r>
              <a:rPr lang="en-GB" smtClean="0"/>
              <a:t>Government has promised ‘Fiscal Responsibility Act’, putting pledge to reduce deficit in law</a:t>
            </a:r>
          </a:p>
          <a:p>
            <a:endParaRPr lang="en-GB" smtClean="0"/>
          </a:p>
          <a:p>
            <a:r>
              <a:rPr lang="en-GB" smtClean="0"/>
              <a:t>But why should this be more convincing than old rules and Code for Fiscal Stability? Need to bolster faith in forecast</a:t>
            </a:r>
          </a:p>
          <a:p>
            <a:endParaRPr lang="en-GB" smtClean="0"/>
          </a:p>
          <a:p>
            <a:r>
              <a:rPr lang="en-GB" smtClean="0"/>
              <a:t>Conservatives propose  outside body. Labour has rejected this and says Parliament will scrutinise. More powers or resources?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z="800" baseline="0" smtClean="0">
                <a:latin typeface="Cisalpin LT Std" pitchFamily="50" charset="0"/>
              </a:rPr>
              <a:t>© Institute for Fiscal Studies  </a:t>
            </a:r>
            <a:endParaRPr lang="en-GB" sz="800" smtClean="0">
              <a:latin typeface="Cisalpin LT Std" pitchFamily="50" charset="0"/>
            </a:endParaRPr>
          </a:p>
          <a:p>
            <a:endParaRPr lang="en-GB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4221163"/>
            <a:ext cx="6951663" cy="1206500"/>
          </a:xfrm>
        </p:spPr>
        <p:txBody>
          <a:bodyPr/>
          <a:lstStyle/>
          <a:p>
            <a:r>
              <a:rPr lang="en-GB" smtClean="0"/>
              <a:t>PBR 2009: filling in some details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endParaRPr lang="en-GB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5013325"/>
            <a:ext cx="6400800" cy="990600"/>
          </a:xfrm>
        </p:spPr>
        <p:txBody>
          <a:bodyPr/>
          <a:lstStyle/>
          <a:p>
            <a:r>
              <a:rPr lang="en-GB" smtClean="0"/>
              <a:t>Robert Chote</a:t>
            </a:r>
          </a:p>
          <a:p>
            <a:endParaRPr lang="en-GB" smtClean="0"/>
          </a:p>
          <a:p>
            <a:r>
              <a:rPr lang="en-GB" smtClean="0"/>
              <a:t>www.ifs.org.uk</a:t>
            </a:r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1928813" y="4786313"/>
            <a:ext cx="5486400" cy="0"/>
          </a:xfrm>
          <a:prstGeom prst="line">
            <a:avLst/>
          </a:prstGeom>
          <a:noFill/>
          <a:ln w="9525">
            <a:solidFill>
              <a:srgbClr val="C4DBE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21510" name="Picture 6" descr="brokenpiggyba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813" y="2357438"/>
            <a:ext cx="2020887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we will be looking out for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789488"/>
          </a:xfrm>
        </p:spPr>
        <p:txBody>
          <a:bodyPr/>
          <a:lstStyle/>
          <a:p>
            <a:r>
              <a:rPr lang="en-GB" smtClean="0"/>
              <a:t>Forecasts for economic growth </a:t>
            </a:r>
          </a:p>
          <a:p>
            <a:endParaRPr lang="en-GB" smtClean="0"/>
          </a:p>
          <a:p>
            <a:r>
              <a:rPr lang="en-GB" smtClean="0"/>
              <a:t>Forecasts for the public finances</a:t>
            </a:r>
          </a:p>
          <a:p>
            <a:endParaRPr lang="en-GB" smtClean="0"/>
          </a:p>
          <a:p>
            <a:r>
              <a:rPr lang="en-GB" smtClean="0"/>
              <a:t>The repair job</a:t>
            </a:r>
          </a:p>
          <a:p>
            <a:pPr lvl="1"/>
            <a:r>
              <a:rPr lang="en-GB" smtClean="0">
                <a:solidFill>
                  <a:srgbClr val="FFC000"/>
                </a:solidFill>
              </a:rPr>
              <a:t>How big is the hole?</a:t>
            </a:r>
          </a:p>
          <a:p>
            <a:pPr lvl="1"/>
            <a:r>
              <a:rPr lang="en-GB" smtClean="0">
                <a:solidFill>
                  <a:srgbClr val="FFC000"/>
                </a:solidFill>
              </a:rPr>
              <a:t>Speed and composition</a:t>
            </a:r>
          </a:p>
          <a:p>
            <a:pPr lvl="1"/>
            <a:r>
              <a:rPr lang="en-GB" smtClean="0">
                <a:solidFill>
                  <a:srgbClr val="FFC000"/>
                </a:solidFill>
              </a:rPr>
              <a:t>Implications for spending</a:t>
            </a:r>
          </a:p>
          <a:p>
            <a:pPr lvl="1"/>
            <a:endParaRPr lang="en-GB" smtClean="0">
              <a:solidFill>
                <a:srgbClr val="FFC000"/>
              </a:solidFill>
            </a:endParaRPr>
          </a:p>
          <a:p>
            <a:r>
              <a:rPr lang="en-GB" smtClean="0"/>
              <a:t>Some political positioning</a:t>
            </a:r>
          </a:p>
          <a:p>
            <a:endParaRPr lang="en-GB" smtClean="0"/>
          </a:p>
          <a:p>
            <a:r>
              <a:rPr lang="en-GB" smtClean="0"/>
              <a:t>Institutional reform: the Fiscal Responsibility Bill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Economic growth – but don’t forget the level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62928" cy="4292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0732"/>
                <a:gridCol w="1990732"/>
                <a:gridCol w="1990732"/>
                <a:gridCol w="1990732"/>
              </a:tblGrid>
              <a:tr h="896944"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HM Treasury (Budget 2009)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Bank of England (Inflation Report November</a:t>
                      </a:r>
                      <a:r>
                        <a:rPr lang="en-GB" b="0" baseline="0" dirty="0" smtClean="0"/>
                        <a:t> 2009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Average of new</a:t>
                      </a:r>
                      <a:r>
                        <a:rPr lang="en-GB" b="0" baseline="0" dirty="0" smtClean="0"/>
                        <a:t> independent forecasts</a:t>
                      </a:r>
                      <a:endParaRPr lang="en-GB" b="0" dirty="0"/>
                    </a:p>
                  </a:txBody>
                  <a:tcPr/>
                </a:tc>
              </a:tr>
              <a:tr h="821268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rgbClr val="FFFF00"/>
                          </a:solidFill>
                        </a:rPr>
                        <a:t>2009</a:t>
                      </a:r>
                    </a:p>
                    <a:p>
                      <a:pPr algn="ctr"/>
                      <a:endParaRPr lang="en-GB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rgbClr val="FFFF00"/>
                          </a:solidFill>
                        </a:rPr>
                        <a:t>–3¾%</a:t>
                      </a:r>
                      <a:endParaRPr lang="en-GB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rgbClr val="FFFF00"/>
                          </a:solidFill>
                        </a:rPr>
                        <a:t>–4.8%</a:t>
                      </a:r>
                      <a:endParaRPr lang="en-GB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rgbClr val="FFFF00"/>
                          </a:solidFill>
                        </a:rPr>
                        <a:t>–4.6%</a:t>
                      </a:r>
                      <a:endParaRPr lang="en-GB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821268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rgbClr val="FFFF00"/>
                          </a:solidFill>
                        </a:rPr>
                        <a:t>2010</a:t>
                      </a:r>
                    </a:p>
                    <a:p>
                      <a:pPr algn="ctr"/>
                      <a:endParaRPr lang="en-GB" b="0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rgbClr val="FFFF00"/>
                          </a:solidFill>
                        </a:rPr>
                        <a:t>+1%</a:t>
                      </a:r>
                      <a:endParaRPr lang="en-GB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rgbClr val="FFFF00"/>
                          </a:solidFill>
                        </a:rPr>
                        <a:t>+1.5%</a:t>
                      </a:r>
                      <a:endParaRPr lang="en-GB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rgbClr val="FFFF00"/>
                          </a:solidFill>
                        </a:rPr>
                        <a:t>+1.2%</a:t>
                      </a:r>
                      <a:endParaRPr lang="en-GB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821268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rgbClr val="FFFF00"/>
                          </a:solidFill>
                        </a:rPr>
                        <a:t>2011</a:t>
                      </a:r>
                    </a:p>
                    <a:p>
                      <a:pPr algn="ctr"/>
                      <a:endParaRPr lang="en-GB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rgbClr val="FFFF00"/>
                          </a:solidFill>
                        </a:rPr>
                        <a:t>+3¼%</a:t>
                      </a:r>
                      <a:endParaRPr lang="en-GB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rgbClr val="FFFF00"/>
                          </a:solidFill>
                        </a:rPr>
                        <a:t>+3.1%</a:t>
                      </a:r>
                      <a:endParaRPr lang="en-GB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rgbClr val="FFFF00"/>
                          </a:solidFill>
                        </a:rPr>
                        <a:t>+2%</a:t>
                      </a:r>
                      <a:endParaRPr lang="en-GB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896944">
                <a:tc>
                  <a:txBody>
                    <a:bodyPr/>
                    <a:lstStyle/>
                    <a:p>
                      <a:pPr algn="ctr"/>
                      <a:r>
                        <a:rPr lang="en-GB" b="0" i="1" dirty="0" smtClean="0">
                          <a:solidFill>
                            <a:schemeClr val="tx1"/>
                          </a:solidFill>
                        </a:rPr>
                        <a:t>Level of GDP in 2011</a:t>
                      </a:r>
                      <a:r>
                        <a:rPr lang="en-GB" b="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i="1" dirty="0" smtClean="0">
                          <a:solidFill>
                            <a:schemeClr val="tx1"/>
                          </a:solidFill>
                        </a:rPr>
                        <a:t>relative to 2008</a:t>
                      </a:r>
                      <a:endParaRPr lang="en-GB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b="0" i="1" dirty="0" smtClean="0">
                          <a:solidFill>
                            <a:schemeClr val="tx1"/>
                          </a:solidFill>
                        </a:rPr>
                        <a:t>+0.4%</a:t>
                      </a:r>
                      <a:endParaRPr lang="en-GB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b="0" i="1" dirty="0" smtClean="0">
                          <a:solidFill>
                            <a:schemeClr val="tx1"/>
                          </a:solidFill>
                        </a:rPr>
                        <a:t>–0.4%</a:t>
                      </a:r>
                      <a:endParaRPr lang="en-GB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b="0" i="1" dirty="0" smtClean="0">
                          <a:solidFill>
                            <a:schemeClr val="tx1"/>
                          </a:solidFill>
                        </a:rPr>
                        <a:t>–1.5%</a:t>
                      </a:r>
                      <a:endParaRPr lang="en-GB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Public finance forecasts: borrowing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571500" y="2000250"/>
          <a:ext cx="7534302" cy="16859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5717"/>
                <a:gridCol w="1255717"/>
                <a:gridCol w="1255717"/>
                <a:gridCol w="1255717"/>
                <a:gridCol w="1255717"/>
                <a:gridCol w="1255717"/>
              </a:tblGrid>
              <a:tr h="561975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2009–10</a:t>
                      </a:r>
                      <a:endParaRPr lang="en-GB" dirty="0"/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2010–11</a:t>
                      </a:r>
                      <a:endParaRPr lang="en-GB" dirty="0"/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2011–12</a:t>
                      </a:r>
                      <a:endParaRPr lang="en-GB" dirty="0"/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2012–13</a:t>
                      </a:r>
                      <a:endParaRPr lang="en-GB" dirty="0"/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2013–14</a:t>
                      </a:r>
                      <a:endParaRPr lang="en-GB" dirty="0"/>
                    </a:p>
                  </a:txBody>
                  <a:tcPr marL="44832" marR="44832"/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Cash</a:t>
                      </a:r>
                      <a:endParaRPr lang="en-GB" dirty="0"/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£175bn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£173bn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£140bn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£118bn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£97bn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 GDP</a:t>
                      </a:r>
                      <a:endParaRPr lang="en-GB" dirty="0"/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12.4%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11.9%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9.1%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7.2%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5.5%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</a:tr>
            </a:tbl>
          </a:graphicData>
        </a:graphic>
      </p:graphicFrame>
      <p:sp>
        <p:nvSpPr>
          <p:cNvPr id="15393" name="Content Placeholder 7"/>
          <p:cNvSpPr>
            <a:spLocks noGrp="1"/>
          </p:cNvSpPr>
          <p:nvPr>
            <p:ph sz="half" idx="2"/>
          </p:nvPr>
        </p:nvSpPr>
        <p:spPr>
          <a:xfrm>
            <a:off x="642938" y="4000500"/>
            <a:ext cx="8001000" cy="1924050"/>
          </a:xfrm>
        </p:spPr>
        <p:txBody>
          <a:bodyPr/>
          <a:lstStyle/>
          <a:p>
            <a:r>
              <a:rPr lang="en-GB" sz="2000" smtClean="0"/>
              <a:t>On current trends borrowing this year in line with forecast</a:t>
            </a:r>
          </a:p>
          <a:p>
            <a:r>
              <a:rPr lang="en-GB" sz="2000" smtClean="0"/>
              <a:t>Getting within c.£15bn would be good in a normal year</a:t>
            </a:r>
          </a:p>
          <a:p>
            <a:r>
              <a:rPr lang="en-GB" sz="2000" smtClean="0"/>
              <a:t>Weaker-than-expected real GDP will push up %GDP ratio, but this may be offset by higher-than-expected whole economy inflation</a:t>
            </a:r>
          </a:p>
          <a:p>
            <a:r>
              <a:rPr lang="en-GB" sz="2000" smtClean="0"/>
              <a:t>Government will want to show deficit halving in 4 years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  <p:sp>
        <p:nvSpPr>
          <p:cNvPr id="6" name="TextBox 5"/>
          <p:cNvSpPr txBox="1"/>
          <p:nvPr/>
        </p:nvSpPr>
        <p:spPr>
          <a:xfrm>
            <a:off x="500063" y="1500188"/>
            <a:ext cx="5846762" cy="3794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Budget 2009 forecasts for public sector net borrowing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Public finance forecasts: debt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500063" y="1928813"/>
          <a:ext cx="8215368" cy="1842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9228"/>
                <a:gridCol w="1369228"/>
                <a:gridCol w="1369228"/>
                <a:gridCol w="1369228"/>
                <a:gridCol w="1369228"/>
                <a:gridCol w="1369228"/>
              </a:tblGrid>
              <a:tr h="561975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2009–10</a:t>
                      </a:r>
                      <a:endParaRPr lang="en-GB" dirty="0"/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2010–11</a:t>
                      </a:r>
                      <a:endParaRPr lang="en-GB" dirty="0"/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2011–12</a:t>
                      </a:r>
                      <a:endParaRPr lang="en-GB" dirty="0"/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2012–13</a:t>
                      </a:r>
                      <a:endParaRPr lang="en-GB" dirty="0"/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2013–14</a:t>
                      </a:r>
                      <a:endParaRPr lang="en-GB" dirty="0"/>
                    </a:p>
                  </a:txBody>
                  <a:tcPr marL="44832" marR="44832"/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Excluding</a:t>
                      </a:r>
                      <a:r>
                        <a:rPr lang="en-GB" baseline="0" dirty="0" smtClean="0"/>
                        <a:t> bailout costs</a:t>
                      </a:r>
                      <a:endParaRPr lang="en-GB" dirty="0"/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55.4%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65.0%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70.9%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74.5%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76.2%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Including</a:t>
                      </a:r>
                      <a:r>
                        <a:rPr lang="en-GB" baseline="0" dirty="0" smtClean="0"/>
                        <a:t> bailout costs</a:t>
                      </a:r>
                      <a:endParaRPr lang="en-GB" dirty="0"/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59.0%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68.4%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74.0%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77.5%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79.0%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 marL="44832" marR="44832"/>
                </a:tc>
              </a:tr>
            </a:tbl>
          </a:graphicData>
        </a:graphic>
      </p:graphicFrame>
      <p:sp>
        <p:nvSpPr>
          <p:cNvPr id="16417" name="Content Placeholder 7"/>
          <p:cNvSpPr>
            <a:spLocks noGrp="1"/>
          </p:cNvSpPr>
          <p:nvPr>
            <p:ph sz="half" idx="2"/>
          </p:nvPr>
        </p:nvSpPr>
        <p:spPr>
          <a:xfrm>
            <a:off x="642938" y="4214813"/>
            <a:ext cx="8001000" cy="800100"/>
          </a:xfrm>
        </p:spPr>
        <p:txBody>
          <a:bodyPr/>
          <a:lstStyle/>
          <a:p>
            <a:r>
              <a:rPr lang="en-GB" sz="2000" smtClean="0"/>
              <a:t>Does HMT still expect debt to peak in 2013–14 – and at what level?</a:t>
            </a:r>
          </a:p>
          <a:p>
            <a:r>
              <a:rPr lang="en-GB" sz="2000" smtClean="0"/>
              <a:t>How far will expected cost of financial interventions be reduced?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  <p:sp>
        <p:nvSpPr>
          <p:cNvPr id="6" name="TextBox 5"/>
          <p:cNvSpPr txBox="1"/>
          <p:nvPr/>
        </p:nvSpPr>
        <p:spPr>
          <a:xfrm>
            <a:off x="428625" y="1357313"/>
            <a:ext cx="6034088" cy="3794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Budget 2009 forecasts for public sector net debt (%GDP)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repair job: the Treasury’s diagnosis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42938" y="1428750"/>
            <a:ext cx="7643812" cy="4719638"/>
          </a:xfrm>
        </p:spPr>
        <p:txBody>
          <a:bodyPr/>
          <a:lstStyle/>
          <a:p>
            <a:r>
              <a:rPr lang="en-GB" smtClean="0"/>
              <a:t>The financial crisis means that the economy and the value of our houses and financial assets will be significantly and </a:t>
            </a:r>
            <a:r>
              <a:rPr lang="en-GB" b="1" smtClean="0"/>
              <a:t>permanently</a:t>
            </a:r>
            <a:r>
              <a:rPr lang="en-GB" smtClean="0"/>
              <a:t> smaller in cash terms than it had previously expected </a:t>
            </a:r>
          </a:p>
          <a:p>
            <a:endParaRPr lang="en-GB" smtClean="0"/>
          </a:p>
          <a:p>
            <a:r>
              <a:rPr lang="en-GB" smtClean="0"/>
              <a:t>This will </a:t>
            </a:r>
            <a:r>
              <a:rPr lang="en-GB" b="1" smtClean="0"/>
              <a:t>permanently</a:t>
            </a:r>
            <a:r>
              <a:rPr lang="en-GB" smtClean="0"/>
              <a:t> reduce tax receipts and increase public spending as shares of national income</a:t>
            </a:r>
          </a:p>
          <a:p>
            <a:endParaRPr lang="en-GB" smtClean="0"/>
          </a:p>
          <a:p>
            <a:r>
              <a:rPr lang="en-GB" smtClean="0"/>
              <a:t>This will increase the amount we have to borrow to bridge the gap between the two – </a:t>
            </a:r>
            <a:r>
              <a:rPr lang="en-GB" b="1" smtClean="0"/>
              <a:t>even after the economy has recovered</a:t>
            </a:r>
          </a:p>
          <a:p>
            <a:endParaRPr lang="en-GB" b="1" smtClean="0"/>
          </a:p>
          <a:p>
            <a:r>
              <a:rPr lang="en-GB" smtClean="0"/>
              <a:t>The Budget implied the crisis had added £90bn a year or 6.4% of GDP to structural deficit. Will the CX revise this estimate?</a:t>
            </a:r>
          </a:p>
          <a:p>
            <a:pPr lvl="1"/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 txBox="1">
            <a:spLocks noGrp="1"/>
          </p:cNvSpPr>
          <p:nvPr/>
        </p:nvSpPr>
        <p:spPr bwMode="auto">
          <a:xfrm>
            <a:off x="152400" y="6477000"/>
            <a:ext cx="2514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GB" sz="800" baseline="0">
                <a:latin typeface="+mn-lt"/>
              </a:rPr>
              <a:t>© Institute for Fiscal Studies  </a:t>
            </a:r>
            <a:endParaRPr lang="en-GB" sz="800">
              <a:latin typeface="+mn-lt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The repair job: the story so far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531813" y="1357313"/>
          <a:ext cx="7924800" cy="3643312"/>
        </p:xfrm>
        <a:graphic>
          <a:graphicData uri="http://schemas.openxmlformats.org/presentationml/2006/ole">
            <p:oleObj spid="_x0000_s1026" name="Chart" r:id="rId4" imgW="7925487" imgH="4608975" progId="Excel.Sheet.8">
              <p:embed/>
            </p:oleObj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786063" y="6583363"/>
            <a:ext cx="2782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200" baseline="0" dirty="0">
                <a:solidFill>
                  <a:srgbClr val="FFFFFF"/>
                </a:solidFill>
                <a:latin typeface="+mn-lt"/>
              </a:rPr>
              <a:t>Sources: HM Treasury; IFS calculations.</a:t>
            </a:r>
            <a:endParaRPr lang="en-GB" sz="1200" baseline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928688" y="5143500"/>
            <a:ext cx="65389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n-lt"/>
              </a:rPr>
              <a:t> </a:t>
            </a:r>
            <a:r>
              <a:rPr lang="en-GB" sz="2000" baseline="0" dirty="0">
                <a:latin typeface="+mn-lt"/>
              </a:rPr>
              <a:t>Tories want to tighten more aggressively from next year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baseline="0" dirty="0">
                <a:latin typeface="+mn-lt"/>
              </a:rPr>
              <a:t> How will Darling/Brown respond?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baseline="0" dirty="0">
                <a:latin typeface="+mn-lt"/>
              </a:rPr>
              <a:t> Tax measures to ease spending squeeze?</a:t>
            </a:r>
            <a:endParaRPr lang="en-GB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outlook for public spending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167188"/>
          </a:xfrm>
        </p:spPr>
        <p:txBody>
          <a:bodyPr/>
          <a:lstStyle/>
          <a:p>
            <a:r>
              <a:rPr lang="en-US" smtClean="0"/>
              <a:t>Over the next spending review (2011–12, 2012–13 and 2013–14) Budget 2009 plans (published and leaked) imply:</a:t>
            </a:r>
          </a:p>
          <a:p>
            <a:pPr lvl="1"/>
            <a:r>
              <a:rPr lang="en-US" smtClean="0">
                <a:solidFill>
                  <a:srgbClr val="FFC000"/>
                </a:solidFill>
              </a:rPr>
              <a:t>Total public spending broadly flat in real terms</a:t>
            </a:r>
          </a:p>
          <a:p>
            <a:pPr lvl="1"/>
            <a:r>
              <a:rPr lang="en-US" smtClean="0">
                <a:solidFill>
                  <a:srgbClr val="FFC000"/>
                </a:solidFill>
              </a:rPr>
              <a:t>Investment spending cut 17.3% a year</a:t>
            </a:r>
          </a:p>
          <a:p>
            <a:pPr lvl="1"/>
            <a:r>
              <a:rPr lang="en-US" smtClean="0">
                <a:solidFill>
                  <a:srgbClr val="FFC000"/>
                </a:solidFill>
              </a:rPr>
              <a:t>Non-investment spending up 0.7% a year</a:t>
            </a:r>
          </a:p>
          <a:p>
            <a:pPr lvl="1"/>
            <a:r>
              <a:rPr lang="en-US" smtClean="0">
                <a:solidFill>
                  <a:srgbClr val="FFC000"/>
                </a:solidFill>
              </a:rPr>
              <a:t>Departmental Expenditure Limits cut 2.9% a year</a:t>
            </a:r>
          </a:p>
          <a:p>
            <a:pPr lvl="1"/>
            <a:r>
              <a:rPr lang="en-US" smtClean="0">
                <a:solidFill>
                  <a:srgbClr val="FFC000"/>
                </a:solidFill>
              </a:rPr>
              <a:t>¾ of rise in DELs as % GDP during good years reversed by 2013–14</a:t>
            </a:r>
          </a:p>
          <a:p>
            <a:pPr lvl="1"/>
            <a:endParaRPr lang="en-US" smtClean="0">
              <a:solidFill>
                <a:srgbClr val="FFC000"/>
              </a:solidFill>
            </a:endParaRPr>
          </a:p>
          <a:p>
            <a:r>
              <a:rPr lang="en-US" smtClean="0"/>
              <a:t>Will we get a DEL estimate – or will we have to guess?</a:t>
            </a:r>
          </a:p>
          <a:p>
            <a:r>
              <a:rPr lang="en-US" smtClean="0"/>
              <a:t>Will we get any departmental settlements announced?</a:t>
            </a:r>
          </a:p>
          <a:p>
            <a:r>
              <a:rPr lang="en-US" smtClean="0"/>
              <a:t>Any clues on spending/tax mix beyond 2013–14?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Some political positioning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340100"/>
          </a:xfrm>
        </p:spPr>
        <p:txBody>
          <a:bodyPr/>
          <a:lstStyle/>
          <a:p>
            <a:r>
              <a:rPr lang="en-GB" smtClean="0"/>
              <a:t>Labour will  want to paint Tories as withdrawing fiscal support from the economy when recovery not yet rooted...</a:t>
            </a:r>
          </a:p>
          <a:p>
            <a:r>
              <a:rPr lang="en-GB" smtClean="0"/>
              <a:t>...even though that is what they are planning to do anyway</a:t>
            </a:r>
          </a:p>
          <a:p>
            <a:endParaRPr lang="en-GB" smtClean="0"/>
          </a:p>
          <a:p>
            <a:r>
              <a:rPr lang="en-GB" smtClean="0"/>
              <a:t>Tories will say that the Government is imperilling recovery by tackling deficit too slowly – will probably cite Dubai as risk</a:t>
            </a:r>
          </a:p>
          <a:p>
            <a:endParaRPr lang="en-GB" smtClean="0"/>
          </a:p>
          <a:p>
            <a:r>
              <a:rPr lang="en-GB" smtClean="0"/>
              <a:t>Labour know that the Tories are reluctant to oppose tax increases on the rich, so might they push the boundary a bit more?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3306"/>
      </a:dk1>
      <a:lt1>
        <a:srgbClr val="FFFFFF"/>
      </a:lt1>
      <a:dk2>
        <a:srgbClr val="187A2E"/>
      </a:dk2>
      <a:lt2>
        <a:srgbClr val="65A434"/>
      </a:lt2>
      <a:accent1>
        <a:srgbClr val="97B32C"/>
      </a:accent1>
      <a:accent2>
        <a:srgbClr val="BFCC22"/>
      </a:accent2>
      <a:accent3>
        <a:srgbClr val="ABBEAD"/>
      </a:accent3>
      <a:accent4>
        <a:srgbClr val="DADADA"/>
      </a:accent4>
      <a:accent5>
        <a:srgbClr val="C9D6AC"/>
      </a:accent5>
      <a:accent6>
        <a:srgbClr val="ADB91E"/>
      </a:accent6>
      <a:hlink>
        <a:srgbClr val="A9CB9A"/>
      </a:hlink>
      <a:folHlink>
        <a:srgbClr val="99AEBC"/>
      </a:folHlink>
    </a:clrScheme>
    <a:fontScheme name="Default Design">
      <a:majorFont>
        <a:latin typeface="Cisalpin LT Std"/>
        <a:ea typeface=""/>
        <a:cs typeface=""/>
      </a:majorFont>
      <a:minorFont>
        <a:latin typeface="Cisalpin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10082</TotalTime>
  <Words>764</Words>
  <Application>Microsoft Office PowerPoint</Application>
  <PresentationFormat>On-screen Show (4:3)</PresentationFormat>
  <Paragraphs>149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Cisalpin LT Std</vt:lpstr>
      <vt:lpstr>Default Design</vt:lpstr>
      <vt:lpstr>Chart</vt:lpstr>
      <vt:lpstr>PBR 2009: filling in some details  </vt:lpstr>
      <vt:lpstr>What we will be looking out for</vt:lpstr>
      <vt:lpstr>Economic growth – but don’t forget the level</vt:lpstr>
      <vt:lpstr>Public finance forecasts: borrowing</vt:lpstr>
      <vt:lpstr>Public finance forecasts: debt</vt:lpstr>
      <vt:lpstr>The repair job: the Treasury’s diagnosis</vt:lpstr>
      <vt:lpstr>The repair job: the story so far</vt:lpstr>
      <vt:lpstr>The outlook for public spending</vt:lpstr>
      <vt:lpstr>Some political positioning</vt:lpstr>
      <vt:lpstr>Institutional reform</vt:lpstr>
      <vt:lpstr>PBR 2009: filling in some details  </vt:lpstr>
    </vt:vector>
  </TitlesOfParts>
  <Company>Institute for Fiscal Studies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Ordinary bar graph</dc:title>
  <dc:creator>Bonnie Brimstone</dc:creator>
  <cp:lastModifiedBy>bonnie_b</cp:lastModifiedBy>
  <cp:revision>884</cp:revision>
  <cp:lastPrinted>2008-10-22T11:49:41Z</cp:lastPrinted>
  <dcterms:created xsi:type="dcterms:W3CDTF">2008-01-21T12:43:52Z</dcterms:created>
  <dcterms:modified xsi:type="dcterms:W3CDTF">2009-12-07T10:13:11Z</dcterms:modified>
</cp:coreProperties>
</file>