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4" r:id="rId2"/>
    <p:sldId id="357" r:id="rId3"/>
    <p:sldId id="392" r:id="rId4"/>
    <p:sldId id="393" r:id="rId5"/>
    <p:sldId id="406" r:id="rId6"/>
    <p:sldId id="420" r:id="rId7"/>
    <p:sldId id="402" r:id="rId8"/>
    <p:sldId id="394" r:id="rId9"/>
    <p:sldId id="405" r:id="rId10"/>
    <p:sldId id="410" r:id="rId11"/>
    <p:sldId id="398" r:id="rId12"/>
    <p:sldId id="409" r:id="rId13"/>
    <p:sldId id="407" r:id="rId14"/>
    <p:sldId id="415" r:id="rId15"/>
    <p:sldId id="416" r:id="rId16"/>
    <p:sldId id="397" r:id="rId17"/>
    <p:sldId id="400" r:id="rId18"/>
    <p:sldId id="404" r:id="rId19"/>
    <p:sldId id="417" r:id="rId20"/>
    <p:sldId id="418" r:id="rId21"/>
    <p:sldId id="419" r:id="rId22"/>
    <p:sldId id="421" r:id="rId23"/>
    <p:sldId id="383" r:id="rId24"/>
    <p:sldId id="408" r:id="rId25"/>
    <p:sldId id="389" r:id="rId26"/>
    <p:sldId id="413" r:id="rId27"/>
    <p:sldId id="412" r:id="rId28"/>
    <p:sldId id="414" r:id="rId29"/>
  </p:sldIdLst>
  <p:sldSz cx="9144000" cy="6858000" type="screen4x3"/>
  <p:notesSz cx="6858000" cy="9144000"/>
  <p:embeddedFontLst>
    <p:embeddedFont>
      <p:font typeface="Noto Sans" pitchFamily="34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_c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7BAA1E"/>
    <a:srgbClr val="808080"/>
    <a:srgbClr val="FFCCFF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76260" autoAdjust="0"/>
  </p:normalViewPr>
  <p:slideViewPr>
    <p:cSldViewPr>
      <p:cViewPr varScale="1">
        <p:scale>
          <a:sx n="88" d="100"/>
          <a:sy n="88" d="100"/>
        </p:scale>
        <p:origin x="-2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380834216042798"/>
          <c:y val="7.1800040314452709E-2"/>
          <c:w val="0.85032147910015665"/>
          <c:h val="0.6931562002370106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4035.4920000000002</c:v>
                </c:pt>
                <c:pt idx="1">
                  <c:v>10453.709999999965</c:v>
                </c:pt>
                <c:pt idx="2">
                  <c:v>17189.34</c:v>
                </c:pt>
                <c:pt idx="3">
                  <c:v>22578.959999999952</c:v>
                </c:pt>
                <c:pt idx="4">
                  <c:v>26333.66</c:v>
                </c:pt>
                <c:pt idx="5">
                  <c:v>28584.649999999896</c:v>
                </c:pt>
                <c:pt idx="6">
                  <c:v>29579.919999999896</c:v>
                </c:pt>
                <c:pt idx="7">
                  <c:v>30047.329999999896</c:v>
                </c:pt>
                <c:pt idx="8">
                  <c:v>30337.27</c:v>
                </c:pt>
                <c:pt idx="9">
                  <c:v>31136.17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38-4A39-BF36-D912ED5E7013}"/>
            </c:ext>
          </c:extLst>
        </c:ser>
        <c:ser>
          <c:idx val="6"/>
          <c:order val="1"/>
          <c:tx>
            <c:strRef>
              <c:f>Sheet1!$E$1</c:f>
              <c:strCache>
                <c:ptCount val="1"/>
                <c:pt idx="0">
                  <c:v>2011 system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23027.06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38-4A39-BF36-D912ED5E7013}"/>
            </c:ext>
          </c:extLst>
        </c:ser>
        <c:ser>
          <c:idx val="8"/>
          <c:order val="2"/>
          <c:tx>
            <c:strRef>
              <c:f>Sheet1!$F$1</c:f>
              <c:strCache>
                <c:ptCount val="1"/>
                <c:pt idx="0">
                  <c:v>2012 system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43368.89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38-4A39-BF36-D912ED5E7013}"/>
            </c:ext>
          </c:extLst>
        </c:ser>
        <c:dLbls/>
        <c:marker val="1"/>
        <c:axId val="57541760"/>
        <c:axId val="57543680"/>
      </c:lineChart>
      <c:catAx>
        <c:axId val="57541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graduate earnings</a:t>
                </a:r>
                <a:endParaRPr lang="en-GB" baseline="0"/>
              </a:p>
            </c:rich>
          </c:tx>
          <c:layout>
            <c:manualLayout>
              <c:xMode val="edge"/>
              <c:yMode val="edge"/>
              <c:x val="0.34692298575567837"/>
              <c:y val="0.82281353613302965"/>
            </c:manualLayout>
          </c:layout>
        </c:title>
        <c:numFmt formatCode="General" sourceLinked="0"/>
        <c:tickLblPos val="low"/>
        <c:crossAx val="57543680"/>
        <c:crosses val="autoZero"/>
        <c:auto val="1"/>
        <c:lblAlgn val="ctr"/>
        <c:lblOffset val="100"/>
      </c:catAx>
      <c:valAx>
        <c:axId val="57543680"/>
        <c:scaling>
          <c:orientation val="minMax"/>
          <c:max val="100000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57541760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919332079021675"/>
          <c:y val="0.89941099632249732"/>
          <c:w val="0.7478363123236268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380834216042798"/>
          <c:y val="7.1800040314452696E-2"/>
          <c:w val="0.85032147910015665"/>
          <c:h val="0.69315620023701052"/>
        </c:manualLayout>
      </c:layout>
      <c:lineChart>
        <c:grouping val="standard"/>
        <c:ser>
          <c:idx val="4"/>
          <c:order val="0"/>
          <c:tx>
            <c:strRef>
              <c:f>Sheet1!$D$1</c:f>
              <c:strCache>
                <c:ptCount val="1"/>
                <c:pt idx="0">
                  <c:v>RPI+0-3%a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3485.4589999999998</c:v>
                </c:pt>
                <c:pt idx="1">
                  <c:v>10377.65</c:v>
                </c:pt>
                <c:pt idx="2">
                  <c:v>20822.57</c:v>
                </c:pt>
                <c:pt idx="3">
                  <c:v>31740.38</c:v>
                </c:pt>
                <c:pt idx="4">
                  <c:v>43233.07</c:v>
                </c:pt>
                <c:pt idx="5">
                  <c:v>53587.11</c:v>
                </c:pt>
                <c:pt idx="6">
                  <c:v>65874.89</c:v>
                </c:pt>
                <c:pt idx="7">
                  <c:v>77578.09</c:v>
                </c:pt>
                <c:pt idx="8">
                  <c:v>86930.2</c:v>
                </c:pt>
                <c:pt idx="9">
                  <c:v>92689.35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38-4A39-BF36-D912ED5E7013}"/>
            </c:ext>
          </c:extLst>
        </c:ser>
        <c:ser>
          <c:idx val="6"/>
          <c:order val="1"/>
          <c:tx>
            <c:strRef>
              <c:f>Sheet1!$E$1</c:f>
              <c:strCache>
                <c:ptCount val="1"/>
                <c:pt idx="0">
                  <c:v>Zero fees, no mgrants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23435.38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38-4A39-BF36-D912ED5E7013}"/>
            </c:ext>
          </c:extLst>
        </c:ser>
        <c:ser>
          <c:idx val="8"/>
          <c:order val="2"/>
          <c:tx>
            <c:strRef>
              <c:f>Sheet1!$F$1</c:f>
              <c:strCache>
                <c:ptCount val="1"/>
                <c:pt idx="0">
                  <c:v>Zero fees, with mgrants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17781.7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38-4A39-BF36-D912ED5E7013}"/>
            </c:ext>
          </c:extLst>
        </c:ser>
        <c:ser>
          <c:idx val="10"/>
          <c:order val="3"/>
          <c:tx>
            <c:strRef>
              <c:f>Sheet1!$G$1</c:f>
              <c:strCache>
                <c:ptCount val="1"/>
                <c:pt idx="0">
                  <c:v>2017 system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1">
                  <c:v>48628.53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38-4A39-BF36-D912ED5E7013}"/>
            </c:ext>
          </c:extLst>
        </c:ser>
        <c:dLbls/>
        <c:marker val="1"/>
        <c:axId val="87833984"/>
        <c:axId val="87840256"/>
      </c:lineChart>
      <c:catAx>
        <c:axId val="87833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graduate earnings</a:t>
                </a:r>
                <a:endParaRPr lang="en-GB" baseline="0"/>
              </a:p>
            </c:rich>
          </c:tx>
          <c:layout>
            <c:manualLayout>
              <c:xMode val="edge"/>
              <c:yMode val="edge"/>
              <c:x val="0.34692298575567826"/>
              <c:y val="0.82281353613302965"/>
            </c:manualLayout>
          </c:layout>
        </c:title>
        <c:numFmt formatCode="General" sourceLinked="0"/>
        <c:tickLblPos val="low"/>
        <c:crossAx val="87840256"/>
        <c:crosses val="autoZero"/>
        <c:auto val="1"/>
        <c:lblAlgn val="ctr"/>
        <c:lblOffset val="100"/>
      </c:catAx>
      <c:valAx>
        <c:axId val="87840256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8783398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9193320790216742"/>
          <c:y val="0.89941099632249699"/>
          <c:w val="0.7478363123236268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380834216042798"/>
          <c:y val="7.1800040314452696E-2"/>
          <c:w val="0.85032147910015665"/>
          <c:h val="0.6931562002370105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CPI + 0%a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3419.3049999999998</c:v>
                </c:pt>
                <c:pt idx="1">
                  <c:v>9677.506999999996</c:v>
                </c:pt>
                <c:pt idx="2">
                  <c:v>17662.29</c:v>
                </c:pt>
                <c:pt idx="3">
                  <c:v>23579.56</c:v>
                </c:pt>
                <c:pt idx="4">
                  <c:v>27523.54</c:v>
                </c:pt>
                <c:pt idx="5">
                  <c:v>29850.36</c:v>
                </c:pt>
                <c:pt idx="6">
                  <c:v>30775.41</c:v>
                </c:pt>
                <c:pt idx="7">
                  <c:v>30876.66</c:v>
                </c:pt>
                <c:pt idx="8">
                  <c:v>30643.86</c:v>
                </c:pt>
                <c:pt idx="9">
                  <c:v>30351.629999999997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38-4A39-BF36-D912ED5E7013}"/>
            </c:ext>
          </c:extLst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RPI+0-3%a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3485.4589999999998</c:v>
                </c:pt>
                <c:pt idx="1">
                  <c:v>10377.65</c:v>
                </c:pt>
                <c:pt idx="2">
                  <c:v>20822.57</c:v>
                </c:pt>
                <c:pt idx="3">
                  <c:v>31740.38</c:v>
                </c:pt>
                <c:pt idx="4">
                  <c:v>43233.07</c:v>
                </c:pt>
                <c:pt idx="5">
                  <c:v>53587.11</c:v>
                </c:pt>
                <c:pt idx="6">
                  <c:v>65874.89</c:v>
                </c:pt>
                <c:pt idx="7">
                  <c:v>77578.09</c:v>
                </c:pt>
                <c:pt idx="8">
                  <c:v>86930.2</c:v>
                </c:pt>
                <c:pt idx="9">
                  <c:v>92689.35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38-4A39-BF36-D912ED5E7013}"/>
            </c:ext>
          </c:extLst>
        </c:ser>
        <c:ser>
          <c:idx val="6"/>
          <c:order val="2"/>
          <c:tx>
            <c:strRef>
              <c:f>Sheet1!$E$1</c:f>
              <c:strCache>
                <c:ptCount val="1"/>
                <c:pt idx="0">
                  <c:v>Zero fees, no mgrants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23435.38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38-4A39-BF36-D912ED5E7013}"/>
            </c:ext>
          </c:extLst>
        </c:ser>
        <c:ser>
          <c:idx val="8"/>
          <c:order val="3"/>
          <c:tx>
            <c:strRef>
              <c:f>Sheet1!$F$1</c:f>
              <c:strCache>
                <c:ptCount val="1"/>
                <c:pt idx="0">
                  <c:v>Zero fees, with mgrants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17781.7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38-4A39-BF36-D912ED5E7013}"/>
            </c:ext>
          </c:extLst>
        </c:ser>
        <c:ser>
          <c:idx val="10"/>
          <c:order val="4"/>
          <c:tx>
            <c:strRef>
              <c:f>Sheet1!$G$1</c:f>
              <c:strCache>
                <c:ptCount val="1"/>
                <c:pt idx="0">
                  <c:v>2017 system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1">
                  <c:v>48628.53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38-4A39-BF36-D912ED5E7013}"/>
            </c:ext>
          </c:extLst>
        </c:ser>
        <c:dLbls/>
        <c:marker val="1"/>
        <c:axId val="87978752"/>
        <c:axId val="87980672"/>
      </c:lineChart>
      <c:catAx>
        <c:axId val="87978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graduate earnings</a:t>
                </a:r>
                <a:endParaRPr lang="en-GB" baseline="0"/>
              </a:p>
            </c:rich>
          </c:tx>
          <c:layout>
            <c:manualLayout>
              <c:xMode val="edge"/>
              <c:yMode val="edge"/>
              <c:x val="0.34692298575567826"/>
              <c:y val="0.82281353613302965"/>
            </c:manualLayout>
          </c:layout>
        </c:title>
        <c:numFmt formatCode="General" sourceLinked="0"/>
        <c:tickLblPos val="low"/>
        <c:crossAx val="87980672"/>
        <c:crosses val="autoZero"/>
        <c:auto val="1"/>
        <c:lblAlgn val="ctr"/>
        <c:lblOffset val="100"/>
      </c:catAx>
      <c:valAx>
        <c:axId val="87980672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87978752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9193320790216742"/>
          <c:y val="0.89941099632249699"/>
          <c:w val="0.7478363123236268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380834216042798"/>
          <c:y val="7.1800040314452696E-2"/>
          <c:w val="0.85032147910015665"/>
          <c:h val="0.6931562002370105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CPI + 0%a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3419.3049999999998</c:v>
                </c:pt>
                <c:pt idx="1">
                  <c:v>9677.506999999996</c:v>
                </c:pt>
                <c:pt idx="2">
                  <c:v>17662.29</c:v>
                </c:pt>
                <c:pt idx="3">
                  <c:v>23579.56</c:v>
                </c:pt>
                <c:pt idx="4">
                  <c:v>27523.54</c:v>
                </c:pt>
                <c:pt idx="5">
                  <c:v>29850.36</c:v>
                </c:pt>
                <c:pt idx="6">
                  <c:v>30775.41</c:v>
                </c:pt>
                <c:pt idx="7">
                  <c:v>30876.66</c:v>
                </c:pt>
                <c:pt idx="8">
                  <c:v>30643.86</c:v>
                </c:pt>
                <c:pt idx="9">
                  <c:v>30351.629999999997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38-4A39-BF36-D912ED5E701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CPI +0-3%a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3388.9490000000001</c:v>
                </c:pt>
                <c:pt idx="1">
                  <c:v>9176.93</c:v>
                </c:pt>
                <c:pt idx="2">
                  <c:v>15671.66</c:v>
                </c:pt>
                <c:pt idx="3">
                  <c:v>19575.53</c:v>
                </c:pt>
                <c:pt idx="4">
                  <c:v>21071.25</c:v>
                </c:pt>
                <c:pt idx="5">
                  <c:v>21673.14</c:v>
                </c:pt>
                <c:pt idx="6">
                  <c:v>21707.38</c:v>
                </c:pt>
                <c:pt idx="7">
                  <c:v>21686.22</c:v>
                </c:pt>
                <c:pt idx="8">
                  <c:v>21712.05</c:v>
                </c:pt>
                <c:pt idx="9">
                  <c:v>22158.720000000001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38-4A39-BF36-D912ED5E7013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RPI+0-3%a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3485.4589999999998</c:v>
                </c:pt>
                <c:pt idx="1">
                  <c:v>10377.65</c:v>
                </c:pt>
                <c:pt idx="2">
                  <c:v>20822.57</c:v>
                </c:pt>
                <c:pt idx="3">
                  <c:v>31740.38</c:v>
                </c:pt>
                <c:pt idx="4">
                  <c:v>43233.07</c:v>
                </c:pt>
                <c:pt idx="5">
                  <c:v>53587.11</c:v>
                </c:pt>
                <c:pt idx="6">
                  <c:v>65874.89</c:v>
                </c:pt>
                <c:pt idx="7">
                  <c:v>77578.09</c:v>
                </c:pt>
                <c:pt idx="8">
                  <c:v>86930.2</c:v>
                </c:pt>
                <c:pt idx="9">
                  <c:v>92689.35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38-4A39-BF36-D912ED5E7013}"/>
            </c:ext>
          </c:extLst>
        </c:ser>
        <c:ser>
          <c:idx val="6"/>
          <c:order val="3"/>
          <c:tx>
            <c:strRef>
              <c:f>Sheet1!$E$1</c:f>
              <c:strCache>
                <c:ptCount val="1"/>
                <c:pt idx="0">
                  <c:v>Zero fees, no mgrants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23435.38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38-4A39-BF36-D912ED5E7013}"/>
            </c:ext>
          </c:extLst>
        </c:ser>
        <c:ser>
          <c:idx val="8"/>
          <c:order val="4"/>
          <c:tx>
            <c:strRef>
              <c:f>Sheet1!$F$1</c:f>
              <c:strCache>
                <c:ptCount val="1"/>
                <c:pt idx="0">
                  <c:v>Zero fees, with mgrants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17781.7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38-4A39-BF36-D912ED5E7013}"/>
            </c:ext>
          </c:extLst>
        </c:ser>
        <c:ser>
          <c:idx val="10"/>
          <c:order val="5"/>
          <c:tx>
            <c:strRef>
              <c:f>Sheet1!$G$1</c:f>
              <c:strCache>
                <c:ptCount val="1"/>
                <c:pt idx="0">
                  <c:v>2017 system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1">
                  <c:v>48628.53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38-4A39-BF36-D912ED5E7013}"/>
            </c:ext>
          </c:extLst>
        </c:ser>
        <c:dLbls/>
        <c:marker val="1"/>
        <c:axId val="88125440"/>
        <c:axId val="88127360"/>
      </c:lineChart>
      <c:catAx>
        <c:axId val="88125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graduate earnings</a:t>
                </a:r>
                <a:endParaRPr lang="en-GB" baseline="0"/>
              </a:p>
            </c:rich>
          </c:tx>
          <c:layout>
            <c:manualLayout>
              <c:xMode val="edge"/>
              <c:yMode val="edge"/>
              <c:x val="0.34692298575567826"/>
              <c:y val="0.82281353613302965"/>
            </c:manualLayout>
          </c:layout>
        </c:title>
        <c:numFmt formatCode="General" sourceLinked="0"/>
        <c:tickLblPos val="low"/>
        <c:crossAx val="88127360"/>
        <c:crosses val="autoZero"/>
        <c:auto val="1"/>
        <c:lblAlgn val="ctr"/>
        <c:lblOffset val="100"/>
      </c:catAx>
      <c:valAx>
        <c:axId val="88127360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88125440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9193320790216742"/>
          <c:y val="0.89941099632249699"/>
          <c:w val="0.7478363123236268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9.3115692233573299E-2"/>
          <c:y val="9.2081822775584715E-2"/>
          <c:w val="0.84673483839282793"/>
          <c:h val="0.79227167190763026"/>
        </c:manualLayout>
      </c:layout>
      <c:barChart>
        <c:barDir val="col"/>
        <c:grouping val="clustered"/>
        <c:ser>
          <c:idx val="2"/>
          <c:order val="2"/>
          <c:tx>
            <c:strRef>
              <c:f>Sheet1!$D$1</c:f>
              <c:strCache>
                <c:ptCount val="1"/>
                <c:pt idx="0">
                  <c:v>Difference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36.800000000000004</c:v>
                </c:pt>
                <c:pt idx="1">
                  <c:v>38.20000000000001</c:v>
                </c:pt>
                <c:pt idx="2">
                  <c:v>36</c:v>
                </c:pt>
                <c:pt idx="3">
                  <c:v>35.800000000000004</c:v>
                </c:pt>
                <c:pt idx="4">
                  <c:v>35.600000000000009</c:v>
                </c:pt>
                <c:pt idx="5">
                  <c:v>35.800000000000004</c:v>
                </c:pt>
                <c:pt idx="6">
                  <c:v>35.9</c:v>
                </c:pt>
                <c:pt idx="7">
                  <c:v>36.400000000000006</c:v>
                </c:pt>
                <c:pt idx="8">
                  <c:v>33.700000000000003</c:v>
                </c:pt>
                <c:pt idx="9">
                  <c:v>32.800000000000004</c:v>
                </c:pt>
                <c:pt idx="10">
                  <c:v>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59-415F-AA04-DC6F1588F602}"/>
            </c:ext>
          </c:extLst>
        </c:ser>
        <c:dLbls/>
        <c:axId val="88378368"/>
        <c:axId val="88376448"/>
      </c:bar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POLAR Q1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12.1</c:v>
                </c:pt>
                <c:pt idx="2">
                  <c:v>12</c:v>
                </c:pt>
                <c:pt idx="3">
                  <c:v>12.8</c:v>
                </c:pt>
                <c:pt idx="4">
                  <c:v>13.8</c:v>
                </c:pt>
                <c:pt idx="5">
                  <c:v>14.9</c:v>
                </c:pt>
                <c:pt idx="6">
                  <c:v>17.5</c:v>
                </c:pt>
                <c:pt idx="7">
                  <c:v>18.2</c:v>
                </c:pt>
                <c:pt idx="8">
                  <c:v>17.7</c:v>
                </c:pt>
                <c:pt idx="9">
                  <c:v>18.8</c:v>
                </c:pt>
                <c:pt idx="10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59-415F-AA04-DC6F1588F6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POLAR Q5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47.5</c:v>
                </c:pt>
                <c:pt idx="1">
                  <c:v>50.3</c:v>
                </c:pt>
                <c:pt idx="2">
                  <c:v>48</c:v>
                </c:pt>
                <c:pt idx="3">
                  <c:v>48.6</c:v>
                </c:pt>
                <c:pt idx="4">
                  <c:v>49.4</c:v>
                </c:pt>
                <c:pt idx="5">
                  <c:v>50.7</c:v>
                </c:pt>
                <c:pt idx="6">
                  <c:v>53.4</c:v>
                </c:pt>
                <c:pt idx="7">
                  <c:v>54.6</c:v>
                </c:pt>
                <c:pt idx="8">
                  <c:v>51.4</c:v>
                </c:pt>
                <c:pt idx="9">
                  <c:v>51.6</c:v>
                </c:pt>
                <c:pt idx="10">
                  <c:v>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59-415F-AA04-DC6F1588F602}"/>
            </c:ext>
          </c:extLst>
        </c:ser>
        <c:dLbls/>
        <c:marker val="1"/>
        <c:axId val="88368640"/>
        <c:axId val="88370176"/>
      </c:lineChart>
      <c:catAx>
        <c:axId val="88368640"/>
        <c:scaling>
          <c:orientation val="minMax"/>
        </c:scaling>
        <c:axPos val="b"/>
        <c:numFmt formatCode="General" sourceLinked="1"/>
        <c:tickLblPos val="nextTo"/>
        <c:crossAx val="88370176"/>
        <c:crosses val="autoZero"/>
        <c:auto val="1"/>
        <c:lblAlgn val="ctr"/>
        <c:lblOffset val="100"/>
      </c:catAx>
      <c:valAx>
        <c:axId val="88370176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</a:t>
                </a:r>
                <a:r>
                  <a:rPr lang="en-GB" baseline="0"/>
                  <a:t> of 18 year olds in England applying</a:t>
                </a:r>
                <a:endParaRPr lang="en-GB"/>
              </a:p>
            </c:rich>
          </c:tx>
        </c:title>
        <c:numFmt formatCode="General" sourceLinked="1"/>
        <c:tickLblPos val="nextTo"/>
        <c:crossAx val="88368640"/>
        <c:crosses val="autoZero"/>
        <c:crossBetween val="between"/>
      </c:valAx>
      <c:valAx>
        <c:axId val="8837644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Percentage</a:t>
                </a:r>
                <a:r>
                  <a:rPr lang="en-GB" baseline="0"/>
                  <a:t> point difference (Q5-Q1)</a:t>
                </a:r>
                <a:endParaRPr lang="en-GB"/>
              </a:p>
            </c:rich>
          </c:tx>
        </c:title>
        <c:numFmt formatCode="General" sourceLinked="1"/>
        <c:tickLblPos val="nextTo"/>
        <c:crossAx val="88378368"/>
        <c:crosses val="max"/>
        <c:crossBetween val="between"/>
      </c:valAx>
      <c:catAx>
        <c:axId val="88378368"/>
        <c:scaling>
          <c:orientation val="minMax"/>
        </c:scaling>
        <c:delete val="1"/>
        <c:axPos val="b"/>
        <c:numFmt formatCode="General" sourceLinked="1"/>
        <c:tickLblPos val="none"/>
        <c:crossAx val="88376448"/>
        <c:crosses val="autoZero"/>
        <c:auto val="1"/>
        <c:lblAlgn val="ctr"/>
        <c:lblOffset val="100"/>
      </c:catAx>
    </c:plotArea>
    <c:legend>
      <c:legendPos val="b"/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380834216042798"/>
          <c:y val="7.1800040314452709E-2"/>
          <c:w val="0.85032147910015665"/>
          <c:h val="0.6931562002370105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4035.4920000000002</c:v>
                </c:pt>
                <c:pt idx="1">
                  <c:v>10453.709999999965</c:v>
                </c:pt>
                <c:pt idx="2">
                  <c:v>17189.34</c:v>
                </c:pt>
                <c:pt idx="3">
                  <c:v>22578.959999999952</c:v>
                </c:pt>
                <c:pt idx="4">
                  <c:v>26333.66</c:v>
                </c:pt>
                <c:pt idx="5">
                  <c:v>28584.649999999896</c:v>
                </c:pt>
                <c:pt idx="6">
                  <c:v>29579.919999999896</c:v>
                </c:pt>
                <c:pt idx="7">
                  <c:v>30047.329999999896</c:v>
                </c:pt>
                <c:pt idx="8">
                  <c:v>30337.27</c:v>
                </c:pt>
                <c:pt idx="9">
                  <c:v>31136.17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38-4A39-BF36-D912ED5E701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2570.4940000000001</c:v>
                </c:pt>
                <c:pt idx="1">
                  <c:v>7832.598</c:v>
                </c:pt>
                <c:pt idx="2">
                  <c:v>16356.03</c:v>
                </c:pt>
                <c:pt idx="3">
                  <c:v>25940.02</c:v>
                </c:pt>
                <c:pt idx="4">
                  <c:v>36924.129999999997</c:v>
                </c:pt>
                <c:pt idx="5">
                  <c:v>46862.07</c:v>
                </c:pt>
                <c:pt idx="6">
                  <c:v>59202.54</c:v>
                </c:pt>
                <c:pt idx="7">
                  <c:v>71336.88</c:v>
                </c:pt>
                <c:pt idx="8">
                  <c:v>80531.670000000027</c:v>
                </c:pt>
                <c:pt idx="9">
                  <c:v>86164.800000000003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38-4A39-BF36-D912ED5E7013}"/>
            </c:ext>
          </c:extLst>
        </c:ser>
        <c:ser>
          <c:idx val="6"/>
          <c:order val="2"/>
          <c:tx>
            <c:strRef>
              <c:f>Sheet1!$E$1</c:f>
              <c:strCache>
                <c:ptCount val="1"/>
                <c:pt idx="0">
                  <c:v>2011 system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23027.06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38-4A39-BF36-D912ED5E7013}"/>
            </c:ext>
          </c:extLst>
        </c:ser>
        <c:ser>
          <c:idx val="8"/>
          <c:order val="3"/>
          <c:tx>
            <c:strRef>
              <c:f>Sheet1!$F$1</c:f>
              <c:strCache>
                <c:ptCount val="1"/>
                <c:pt idx="0">
                  <c:v>2012 system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43368.89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38-4A39-BF36-D912ED5E7013}"/>
            </c:ext>
          </c:extLst>
        </c:ser>
        <c:dLbls/>
        <c:marker val="1"/>
        <c:axId val="58053376"/>
        <c:axId val="58055296"/>
      </c:lineChart>
      <c:catAx>
        <c:axId val="58053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graduate earnings</a:t>
                </a:r>
                <a:endParaRPr lang="en-GB" baseline="0"/>
              </a:p>
            </c:rich>
          </c:tx>
          <c:layout>
            <c:manualLayout>
              <c:xMode val="edge"/>
              <c:yMode val="edge"/>
              <c:x val="0.34692298575567831"/>
              <c:y val="0.82281353613302965"/>
            </c:manualLayout>
          </c:layout>
        </c:title>
        <c:numFmt formatCode="General" sourceLinked="0"/>
        <c:tickLblPos val="low"/>
        <c:crossAx val="58055296"/>
        <c:crosses val="autoZero"/>
        <c:auto val="1"/>
        <c:lblAlgn val="ctr"/>
        <c:lblOffset val="100"/>
      </c:catAx>
      <c:valAx>
        <c:axId val="58055296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58053376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9193320790216747"/>
          <c:y val="0.89941099632249721"/>
          <c:w val="0.7478363123236268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241940069991247"/>
          <c:y val="5.7102644459257661E-2"/>
          <c:w val="0.85032147910015665"/>
          <c:h val="0.7078536412620823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23937.599243059416</c:v>
                </c:pt>
                <c:pt idx="1">
                  <c:v>23878.608465930647</c:v>
                </c:pt>
                <c:pt idx="2">
                  <c:v>23862.092547226814</c:v>
                </c:pt>
                <c:pt idx="3">
                  <c:v>23899.124553259859</c:v>
                </c:pt>
                <c:pt idx="4">
                  <c:v>26126.244197647688</c:v>
                </c:pt>
                <c:pt idx="5">
                  <c:v>27841.857502189778</c:v>
                </c:pt>
                <c:pt idx="6">
                  <c:v>26157.973872434901</c:v>
                </c:pt>
                <c:pt idx="7">
                  <c:v>23960.476085642968</c:v>
                </c:pt>
                <c:pt idx="8">
                  <c:v>23929.158606217592</c:v>
                </c:pt>
                <c:pt idx="9">
                  <c:v>23910.900225302237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E1-407E-885E-3709FFD8E0AB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46436.102692853558</c:v>
                </c:pt>
                <c:pt idx="1">
                  <c:v>46592.212318083664</c:v>
                </c:pt>
                <c:pt idx="2">
                  <c:v>46765.784037734615</c:v>
                </c:pt>
                <c:pt idx="3">
                  <c:v>47021.101592104591</c:v>
                </c:pt>
                <c:pt idx="4">
                  <c:v>49836.049294818047</c:v>
                </c:pt>
                <c:pt idx="5">
                  <c:v>51661.793705589414</c:v>
                </c:pt>
                <c:pt idx="6">
                  <c:v>48743.769058180435</c:v>
                </c:pt>
                <c:pt idx="7">
                  <c:v>46222.857169623072</c:v>
                </c:pt>
                <c:pt idx="8">
                  <c:v>46044.329737553315</c:v>
                </c:pt>
                <c:pt idx="9">
                  <c:v>46028.788098795732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E1-407E-885E-3709FFD8E0AB}"/>
            </c:ext>
          </c:extLst>
        </c:ser>
        <c:ser>
          <c:idx val="6"/>
          <c:order val="2"/>
          <c:tx>
            <c:strRef>
              <c:f>Sheet1!$E$1</c:f>
              <c:strCache>
                <c:ptCount val="1"/>
                <c:pt idx="0">
                  <c:v>2011 system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24714.653076710492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E1-407E-885E-3709FFD8E0AB}"/>
            </c:ext>
          </c:extLst>
        </c:ser>
        <c:ser>
          <c:idx val="8"/>
          <c:order val="3"/>
          <c:tx>
            <c:strRef>
              <c:f>Sheet1!$F$1</c:f>
              <c:strCache>
                <c:ptCount val="1"/>
                <c:pt idx="0">
                  <c:v>2012 system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47496.128642425196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E1-407E-885E-3709FFD8E0AB}"/>
            </c:ext>
          </c:extLst>
        </c:ser>
        <c:ser>
          <c:idx val="10"/>
          <c:order val="4"/>
          <c:tx>
            <c:strRef>
              <c:f>Sheet1!$G$1</c:f>
              <c:strCache>
                <c:ptCount val="1"/>
                <c:pt idx="0">
                  <c:v>2017 system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1">
                  <c:v>50790.83427404437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E1-407E-885E-3709FFD8E0AB}"/>
            </c:ext>
          </c:extLst>
        </c:ser>
        <c:dLbls/>
        <c:marker val="1"/>
        <c:axId val="130862464"/>
        <c:axId val="131130880"/>
      </c:lineChart>
      <c:catAx>
        <c:axId val="130862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parental</a:t>
                </a:r>
                <a:r>
                  <a:rPr lang="en-GB" baseline="0"/>
                  <a:t> income</a:t>
                </a:r>
              </a:p>
            </c:rich>
          </c:tx>
          <c:layout>
            <c:manualLayout>
              <c:xMode val="edge"/>
              <c:yMode val="edge"/>
              <c:x val="0.34692298575567793"/>
              <c:y val="0.82281353613302932"/>
            </c:manualLayout>
          </c:layout>
        </c:title>
        <c:numFmt formatCode="General" sourceLinked="0"/>
        <c:tickLblPos val="low"/>
        <c:crossAx val="131130880"/>
        <c:crosses val="autoZero"/>
        <c:auto val="1"/>
        <c:lblAlgn val="ctr"/>
        <c:lblOffset val="100"/>
      </c:catAx>
      <c:valAx>
        <c:axId val="131130880"/>
        <c:scaling>
          <c:orientation val="minMax"/>
          <c:max val="70000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13086246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9193320790216639"/>
          <c:y val="0.8994109963224971"/>
          <c:w val="0.74783631232362646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241940069991245"/>
          <c:y val="5.7102644459257695E-2"/>
          <c:w val="0.85032147910015665"/>
          <c:h val="0.7078536412620826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23937.599243059416</c:v>
                </c:pt>
                <c:pt idx="1">
                  <c:v>23878.608465930647</c:v>
                </c:pt>
                <c:pt idx="2">
                  <c:v>23862.092547226814</c:v>
                </c:pt>
                <c:pt idx="3">
                  <c:v>23899.124553259859</c:v>
                </c:pt>
                <c:pt idx="4">
                  <c:v>26126.244197647695</c:v>
                </c:pt>
                <c:pt idx="5">
                  <c:v>27841.85750218977</c:v>
                </c:pt>
                <c:pt idx="6">
                  <c:v>26157.973872434901</c:v>
                </c:pt>
                <c:pt idx="7">
                  <c:v>23960.476085642975</c:v>
                </c:pt>
                <c:pt idx="8">
                  <c:v>23929.158606217592</c:v>
                </c:pt>
                <c:pt idx="9">
                  <c:v>23910.900225302237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E1-407E-885E-3709FFD8E0AB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46436.102692853558</c:v>
                </c:pt>
                <c:pt idx="1">
                  <c:v>46592.212318083664</c:v>
                </c:pt>
                <c:pt idx="2">
                  <c:v>46765.784037734615</c:v>
                </c:pt>
                <c:pt idx="3">
                  <c:v>47021.101592104591</c:v>
                </c:pt>
                <c:pt idx="4">
                  <c:v>49836.049294818047</c:v>
                </c:pt>
                <c:pt idx="5">
                  <c:v>51661.793705589385</c:v>
                </c:pt>
                <c:pt idx="6">
                  <c:v>48743.769058180435</c:v>
                </c:pt>
                <c:pt idx="7">
                  <c:v>46222.857169623072</c:v>
                </c:pt>
                <c:pt idx="8">
                  <c:v>46044.3297375533</c:v>
                </c:pt>
                <c:pt idx="9">
                  <c:v>46028.788098795732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E1-407E-885E-3709FFD8E0AB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57397.979305919194</c:v>
                </c:pt>
                <c:pt idx="1">
                  <c:v>57336.777662758584</c:v>
                </c:pt>
                <c:pt idx="2">
                  <c:v>57312.289511033254</c:v>
                </c:pt>
                <c:pt idx="3">
                  <c:v>57192.706015710224</c:v>
                </c:pt>
                <c:pt idx="4">
                  <c:v>54039.542650509851</c:v>
                </c:pt>
                <c:pt idx="5">
                  <c:v>49392.311619693603</c:v>
                </c:pt>
                <c:pt idx="6">
                  <c:v>45730.471073722081</c:v>
                </c:pt>
                <c:pt idx="7">
                  <c:v>42752.743675377409</c:v>
                </c:pt>
                <c:pt idx="8">
                  <c:v>42514.719590052991</c:v>
                </c:pt>
                <c:pt idx="9">
                  <c:v>42497.716531376085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E1-407E-885E-3709FFD8E0AB}"/>
            </c:ext>
          </c:extLst>
        </c:ser>
        <c:ser>
          <c:idx val="6"/>
          <c:order val="3"/>
          <c:tx>
            <c:strRef>
              <c:f>Sheet1!$E$1</c:f>
              <c:strCache>
                <c:ptCount val="1"/>
                <c:pt idx="0">
                  <c:v>2011 system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24714.653076710492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E1-407E-885E-3709FFD8E0AB}"/>
            </c:ext>
          </c:extLst>
        </c:ser>
        <c:ser>
          <c:idx val="8"/>
          <c:order val="4"/>
          <c:tx>
            <c:strRef>
              <c:f>Sheet1!$F$1</c:f>
              <c:strCache>
                <c:ptCount val="1"/>
                <c:pt idx="0">
                  <c:v>2012 system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47496.128642425196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E1-407E-885E-3709FFD8E0AB}"/>
            </c:ext>
          </c:extLst>
        </c:ser>
        <c:ser>
          <c:idx val="10"/>
          <c:order val="5"/>
          <c:tx>
            <c:strRef>
              <c:f>Sheet1!$G$1</c:f>
              <c:strCache>
                <c:ptCount val="1"/>
                <c:pt idx="0">
                  <c:v>2017 system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1">
                  <c:v>50790.834274044399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E1-407E-885E-3709FFD8E0AB}"/>
            </c:ext>
          </c:extLst>
        </c:ser>
        <c:dLbls/>
        <c:marker val="1"/>
        <c:axId val="87240704"/>
        <c:axId val="87242624"/>
      </c:lineChart>
      <c:catAx>
        <c:axId val="87240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parental</a:t>
                </a:r>
                <a:r>
                  <a:rPr lang="en-GB" baseline="0"/>
                  <a:t> income</a:t>
                </a:r>
              </a:p>
            </c:rich>
          </c:tx>
          <c:layout>
            <c:manualLayout>
              <c:xMode val="edge"/>
              <c:yMode val="edge"/>
              <c:x val="0.34692298575567826"/>
              <c:y val="0.82281353613302954"/>
            </c:manualLayout>
          </c:layout>
        </c:title>
        <c:numFmt formatCode="General" sourceLinked="0"/>
        <c:tickLblPos val="low"/>
        <c:crossAx val="87242624"/>
        <c:crosses val="autoZero"/>
        <c:auto val="1"/>
        <c:lblAlgn val="ctr"/>
        <c:lblOffset val="100"/>
      </c:catAx>
      <c:valAx>
        <c:axId val="87242624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8724070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9193320790216645"/>
          <c:y val="0.8994109963224971"/>
          <c:w val="0.7478363123236268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380834216042798"/>
          <c:y val="7.1800040314452696E-2"/>
          <c:w val="0.85032147910015665"/>
          <c:h val="0.6931562002370105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4035.4920000000002</c:v>
                </c:pt>
                <c:pt idx="1">
                  <c:v>10453.709999999965</c:v>
                </c:pt>
                <c:pt idx="2">
                  <c:v>17189.34</c:v>
                </c:pt>
                <c:pt idx="3">
                  <c:v>22578.959999999952</c:v>
                </c:pt>
                <c:pt idx="4">
                  <c:v>26333.66</c:v>
                </c:pt>
                <c:pt idx="5">
                  <c:v>28584.649999999896</c:v>
                </c:pt>
                <c:pt idx="6">
                  <c:v>29579.919999999896</c:v>
                </c:pt>
                <c:pt idx="7">
                  <c:v>30047.329999999896</c:v>
                </c:pt>
                <c:pt idx="8">
                  <c:v>30337.27</c:v>
                </c:pt>
                <c:pt idx="9">
                  <c:v>31136.17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38-4A39-BF36-D912ED5E701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2570.4940000000001</c:v>
                </c:pt>
                <c:pt idx="1">
                  <c:v>7832.598</c:v>
                </c:pt>
                <c:pt idx="2">
                  <c:v>16356.03</c:v>
                </c:pt>
                <c:pt idx="3">
                  <c:v>25940.02</c:v>
                </c:pt>
                <c:pt idx="4">
                  <c:v>36924.129999999997</c:v>
                </c:pt>
                <c:pt idx="5">
                  <c:v>46862.07</c:v>
                </c:pt>
                <c:pt idx="6">
                  <c:v>59202.54</c:v>
                </c:pt>
                <c:pt idx="7">
                  <c:v>71336.88</c:v>
                </c:pt>
                <c:pt idx="8">
                  <c:v>80531.670000000027</c:v>
                </c:pt>
                <c:pt idx="9">
                  <c:v>86164.800000000003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38-4A39-BF36-D912ED5E7013}"/>
            </c:ext>
          </c:extLst>
        </c:ser>
        <c:ser>
          <c:idx val="6"/>
          <c:order val="2"/>
          <c:tx>
            <c:strRef>
              <c:f>Sheet1!$E$1</c:f>
              <c:strCache>
                <c:ptCount val="1"/>
                <c:pt idx="0">
                  <c:v>2011 system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23027.06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38-4A39-BF36-D912ED5E7013}"/>
            </c:ext>
          </c:extLst>
        </c:ser>
        <c:ser>
          <c:idx val="8"/>
          <c:order val="3"/>
          <c:tx>
            <c:strRef>
              <c:f>Sheet1!$F$1</c:f>
              <c:strCache>
                <c:ptCount val="1"/>
                <c:pt idx="0">
                  <c:v>2012 system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43368.89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38-4A39-BF36-D912ED5E7013}"/>
            </c:ext>
          </c:extLst>
        </c:ser>
        <c:ser>
          <c:idx val="10"/>
          <c:order val="4"/>
          <c:tx>
            <c:strRef>
              <c:f>Sheet1!$G$1</c:f>
              <c:strCache>
                <c:ptCount val="1"/>
                <c:pt idx="0">
                  <c:v>2017 system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1">
                  <c:v>48628.53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38-4A39-BF36-D912ED5E7013}"/>
            </c:ext>
          </c:extLst>
        </c:ser>
        <c:dLbls/>
        <c:marker val="1"/>
        <c:axId val="87288064"/>
        <c:axId val="87286912"/>
      </c:lineChart>
      <c:catAx>
        <c:axId val="87288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graduate earnings</a:t>
                </a:r>
                <a:endParaRPr lang="en-GB" baseline="0"/>
              </a:p>
            </c:rich>
          </c:tx>
          <c:layout>
            <c:manualLayout>
              <c:xMode val="edge"/>
              <c:yMode val="edge"/>
              <c:x val="0.34692298575567793"/>
              <c:y val="0.82281353613302965"/>
            </c:manualLayout>
          </c:layout>
        </c:title>
        <c:numFmt formatCode="General" sourceLinked="0"/>
        <c:tickLblPos val="low"/>
        <c:crossAx val="87286912"/>
        <c:crosses val="autoZero"/>
        <c:auto val="1"/>
        <c:lblAlgn val="ctr"/>
        <c:lblOffset val="100"/>
      </c:catAx>
      <c:valAx>
        <c:axId val="87286912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8728806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9193320790216736"/>
          <c:y val="0.89941099632249699"/>
          <c:w val="0.74783631232362646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380834216042798"/>
          <c:y val="7.1800040314452696E-2"/>
          <c:w val="0.85032147910015665"/>
          <c:h val="0.6931562002370105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4035.4920000000002</c:v>
                </c:pt>
                <c:pt idx="1">
                  <c:v>10453.709999999965</c:v>
                </c:pt>
                <c:pt idx="2">
                  <c:v>17189.34</c:v>
                </c:pt>
                <c:pt idx="3">
                  <c:v>22578.959999999952</c:v>
                </c:pt>
                <c:pt idx="4">
                  <c:v>26333.66</c:v>
                </c:pt>
                <c:pt idx="5">
                  <c:v>28584.649999999896</c:v>
                </c:pt>
                <c:pt idx="6">
                  <c:v>29579.919999999896</c:v>
                </c:pt>
                <c:pt idx="7">
                  <c:v>30047.329999999896</c:v>
                </c:pt>
                <c:pt idx="8">
                  <c:v>30337.27</c:v>
                </c:pt>
                <c:pt idx="9">
                  <c:v>31136.17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38-4A39-BF36-D912ED5E701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2570.4940000000001</c:v>
                </c:pt>
                <c:pt idx="1">
                  <c:v>7832.598</c:v>
                </c:pt>
                <c:pt idx="2">
                  <c:v>16356.03</c:v>
                </c:pt>
                <c:pt idx="3">
                  <c:v>25940.02</c:v>
                </c:pt>
                <c:pt idx="4">
                  <c:v>36924.129999999997</c:v>
                </c:pt>
                <c:pt idx="5">
                  <c:v>46862.07</c:v>
                </c:pt>
                <c:pt idx="6">
                  <c:v>59202.54</c:v>
                </c:pt>
                <c:pt idx="7">
                  <c:v>71336.88</c:v>
                </c:pt>
                <c:pt idx="8">
                  <c:v>80531.670000000027</c:v>
                </c:pt>
                <c:pt idx="9">
                  <c:v>86164.800000000003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38-4A39-BF36-D912ED5E7013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3485.4590000000012</c:v>
                </c:pt>
                <c:pt idx="1">
                  <c:v>10377.65</c:v>
                </c:pt>
                <c:pt idx="2">
                  <c:v>20822.57</c:v>
                </c:pt>
                <c:pt idx="3">
                  <c:v>31740.38</c:v>
                </c:pt>
                <c:pt idx="4">
                  <c:v>43233.07</c:v>
                </c:pt>
                <c:pt idx="5">
                  <c:v>53587.11</c:v>
                </c:pt>
                <c:pt idx="6">
                  <c:v>65874.89</c:v>
                </c:pt>
                <c:pt idx="7">
                  <c:v>77578.09</c:v>
                </c:pt>
                <c:pt idx="8">
                  <c:v>86930.2</c:v>
                </c:pt>
                <c:pt idx="9">
                  <c:v>92689.35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38-4A39-BF36-D912ED5E7013}"/>
            </c:ext>
          </c:extLst>
        </c:ser>
        <c:ser>
          <c:idx val="6"/>
          <c:order val="3"/>
          <c:tx>
            <c:strRef>
              <c:f>Sheet1!$E$1</c:f>
              <c:strCache>
                <c:ptCount val="1"/>
                <c:pt idx="0">
                  <c:v>2011 system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23027.06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38-4A39-BF36-D912ED5E7013}"/>
            </c:ext>
          </c:extLst>
        </c:ser>
        <c:ser>
          <c:idx val="8"/>
          <c:order val="4"/>
          <c:tx>
            <c:strRef>
              <c:f>Sheet1!$F$1</c:f>
              <c:strCache>
                <c:ptCount val="1"/>
                <c:pt idx="0">
                  <c:v>2012 system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43368.89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38-4A39-BF36-D912ED5E7013}"/>
            </c:ext>
          </c:extLst>
        </c:ser>
        <c:ser>
          <c:idx val="10"/>
          <c:order val="5"/>
          <c:tx>
            <c:strRef>
              <c:f>Sheet1!$G$1</c:f>
              <c:strCache>
                <c:ptCount val="1"/>
                <c:pt idx="0">
                  <c:v>2017 system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1">
                  <c:v>48628.53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38-4A39-BF36-D912ED5E7013}"/>
            </c:ext>
          </c:extLst>
        </c:ser>
        <c:dLbls/>
        <c:marker val="1"/>
        <c:axId val="87352448"/>
        <c:axId val="87354368"/>
      </c:lineChart>
      <c:catAx>
        <c:axId val="87352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graduate earnings</a:t>
                </a:r>
                <a:endParaRPr lang="en-GB" baseline="0"/>
              </a:p>
            </c:rich>
          </c:tx>
          <c:layout>
            <c:manualLayout>
              <c:xMode val="edge"/>
              <c:yMode val="edge"/>
              <c:x val="0.34692298575567826"/>
              <c:y val="0.82281353613302965"/>
            </c:manualLayout>
          </c:layout>
        </c:title>
        <c:numFmt formatCode="General" sourceLinked="0"/>
        <c:tickLblPos val="low"/>
        <c:crossAx val="87354368"/>
        <c:crosses val="autoZero"/>
        <c:auto val="1"/>
        <c:lblAlgn val="ctr"/>
        <c:lblOffset val="100"/>
      </c:catAx>
      <c:valAx>
        <c:axId val="87354368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87352448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9193320790216742"/>
          <c:y val="0.89941099632249699"/>
          <c:w val="0.7478363123236268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380834216042798"/>
          <c:y val="7.1800040314452696E-2"/>
          <c:w val="0.85032147910015665"/>
          <c:h val="0.69315620023701052"/>
        </c:manualLayout>
      </c:layout>
      <c:lineChart>
        <c:grouping val="standard"/>
        <c:ser>
          <c:idx val="4"/>
          <c:order val="0"/>
          <c:tx>
            <c:strRef>
              <c:f>Sheet1!$D$1</c:f>
              <c:strCache>
                <c:ptCount val="1"/>
                <c:pt idx="0">
                  <c:v>RPI+0-3%a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3485.4589999999998</c:v>
                </c:pt>
                <c:pt idx="1">
                  <c:v>10377.65</c:v>
                </c:pt>
                <c:pt idx="2">
                  <c:v>20822.57</c:v>
                </c:pt>
                <c:pt idx="3">
                  <c:v>31740.38</c:v>
                </c:pt>
                <c:pt idx="4">
                  <c:v>43233.07</c:v>
                </c:pt>
                <c:pt idx="5">
                  <c:v>53587.11</c:v>
                </c:pt>
                <c:pt idx="6">
                  <c:v>65874.89</c:v>
                </c:pt>
                <c:pt idx="7">
                  <c:v>77578.09</c:v>
                </c:pt>
                <c:pt idx="8">
                  <c:v>86930.2</c:v>
                </c:pt>
                <c:pt idx="9">
                  <c:v>92689.35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38-4A39-BF36-D912ED5E7013}"/>
            </c:ext>
          </c:extLst>
        </c:ser>
        <c:ser>
          <c:idx val="6"/>
          <c:order val="1"/>
          <c:tx>
            <c:strRef>
              <c:f>Sheet1!$E$1</c:f>
              <c:strCache>
                <c:ptCount val="1"/>
                <c:pt idx="0">
                  <c:v>CPI + 0%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43951.98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38-4A39-BF36-D912ED5E7013}"/>
            </c:ext>
          </c:extLst>
        </c:ser>
        <c:ser>
          <c:idx val="8"/>
          <c:order val="2"/>
          <c:tx>
            <c:strRef>
              <c:f>Sheet1!$F$1</c:f>
              <c:strCache>
                <c:ptCount val="1"/>
                <c:pt idx="0">
                  <c:v>CPI +0-3%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34969.219999999994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38-4A39-BF36-D912ED5E7013}"/>
            </c:ext>
          </c:extLst>
        </c:ser>
        <c:ser>
          <c:idx val="10"/>
          <c:order val="3"/>
          <c:tx>
            <c:strRef>
              <c:f>Sheet1!$G$1</c:f>
              <c:strCache>
                <c:ptCount val="1"/>
                <c:pt idx="0">
                  <c:v>RPI+0-3%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1">
                  <c:v>48628.53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38-4A39-BF36-D912ED5E7013}"/>
            </c:ext>
          </c:extLst>
        </c:ser>
        <c:dLbls/>
        <c:marker val="1"/>
        <c:axId val="87430656"/>
        <c:axId val="87432576"/>
      </c:lineChart>
      <c:catAx>
        <c:axId val="87430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graduate earnings</a:t>
                </a:r>
                <a:endParaRPr lang="en-GB" baseline="0"/>
              </a:p>
            </c:rich>
          </c:tx>
          <c:layout>
            <c:manualLayout>
              <c:xMode val="edge"/>
              <c:yMode val="edge"/>
              <c:x val="0.34692298575567826"/>
              <c:y val="0.82281353613302965"/>
            </c:manualLayout>
          </c:layout>
        </c:title>
        <c:numFmt formatCode="General" sourceLinked="0"/>
        <c:tickLblPos val="low"/>
        <c:crossAx val="87432576"/>
        <c:crosses val="autoZero"/>
        <c:auto val="1"/>
        <c:lblAlgn val="ctr"/>
        <c:lblOffset val="100"/>
      </c:catAx>
      <c:valAx>
        <c:axId val="87432576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87430656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9193320790216742"/>
          <c:y val="0.89941099632249699"/>
          <c:w val="0.7478363123236268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380834216042798"/>
          <c:y val="7.1800040314452696E-2"/>
          <c:w val="0.85032147910015665"/>
          <c:h val="0.6931562002370105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CPI + 0%a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3485.4589999999998</c:v>
                </c:pt>
                <c:pt idx="1">
                  <c:v>10377.26</c:v>
                </c:pt>
                <c:pt idx="2">
                  <c:v>20794.62999999999</c:v>
                </c:pt>
                <c:pt idx="3">
                  <c:v>31484.21</c:v>
                </c:pt>
                <c:pt idx="4">
                  <c:v>42197.789999999994</c:v>
                </c:pt>
                <c:pt idx="5">
                  <c:v>51657.53</c:v>
                </c:pt>
                <c:pt idx="6">
                  <c:v>61333.950000000012</c:v>
                </c:pt>
                <c:pt idx="7">
                  <c:v>68615.289999999994</c:v>
                </c:pt>
                <c:pt idx="8">
                  <c:v>73180.2</c:v>
                </c:pt>
                <c:pt idx="9">
                  <c:v>76417.38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38-4A39-BF36-D912ED5E7013}"/>
            </c:ext>
          </c:extLst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RPI+0-3%a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3485.4589999999998</c:v>
                </c:pt>
                <c:pt idx="1">
                  <c:v>10377.65</c:v>
                </c:pt>
                <c:pt idx="2">
                  <c:v>20822.57</c:v>
                </c:pt>
                <c:pt idx="3">
                  <c:v>31740.38</c:v>
                </c:pt>
                <c:pt idx="4">
                  <c:v>43233.07</c:v>
                </c:pt>
                <c:pt idx="5">
                  <c:v>53587.11</c:v>
                </c:pt>
                <c:pt idx="6">
                  <c:v>65874.89</c:v>
                </c:pt>
                <c:pt idx="7">
                  <c:v>77578.09</c:v>
                </c:pt>
                <c:pt idx="8">
                  <c:v>86930.2</c:v>
                </c:pt>
                <c:pt idx="9">
                  <c:v>92689.35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38-4A39-BF36-D912ED5E7013}"/>
            </c:ext>
          </c:extLst>
        </c:ser>
        <c:ser>
          <c:idx val="6"/>
          <c:order val="2"/>
          <c:tx>
            <c:strRef>
              <c:f>Sheet1!$E$1</c:f>
              <c:strCache>
                <c:ptCount val="1"/>
                <c:pt idx="0">
                  <c:v>CPI + 0%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43951.98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38-4A39-BF36-D912ED5E7013}"/>
            </c:ext>
          </c:extLst>
        </c:ser>
        <c:ser>
          <c:idx val="8"/>
          <c:order val="3"/>
          <c:tx>
            <c:strRef>
              <c:f>Sheet1!$F$1</c:f>
              <c:strCache>
                <c:ptCount val="1"/>
                <c:pt idx="0">
                  <c:v>CPI +0-3%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34969.219999999994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38-4A39-BF36-D912ED5E7013}"/>
            </c:ext>
          </c:extLst>
        </c:ser>
        <c:ser>
          <c:idx val="10"/>
          <c:order val="4"/>
          <c:tx>
            <c:strRef>
              <c:f>Sheet1!$G$1</c:f>
              <c:strCache>
                <c:ptCount val="1"/>
                <c:pt idx="0">
                  <c:v>RPI+0-3%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1">
                  <c:v>48628.53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38-4A39-BF36-D912ED5E7013}"/>
            </c:ext>
          </c:extLst>
        </c:ser>
        <c:dLbls/>
        <c:marker val="1"/>
        <c:axId val="87542400"/>
        <c:axId val="87569152"/>
      </c:lineChart>
      <c:catAx>
        <c:axId val="87542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graduate earnings</a:t>
                </a:r>
                <a:endParaRPr lang="en-GB" baseline="0"/>
              </a:p>
            </c:rich>
          </c:tx>
          <c:layout>
            <c:manualLayout>
              <c:xMode val="edge"/>
              <c:yMode val="edge"/>
              <c:x val="0.34692298575567826"/>
              <c:y val="0.82281353613302965"/>
            </c:manualLayout>
          </c:layout>
        </c:title>
        <c:numFmt formatCode="General" sourceLinked="0"/>
        <c:tickLblPos val="low"/>
        <c:crossAx val="87569152"/>
        <c:crosses val="autoZero"/>
        <c:auto val="1"/>
        <c:lblAlgn val="ctr"/>
        <c:lblOffset val="100"/>
      </c:catAx>
      <c:valAx>
        <c:axId val="87569152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87542400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9193320790216742"/>
          <c:y val="0.89941099632249699"/>
          <c:w val="0.7478363123236268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380834216042798"/>
          <c:y val="7.1800040314452696E-2"/>
          <c:w val="0.85032147910015665"/>
          <c:h val="0.6931562002370105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CPI + 0%a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3485.4589999999998</c:v>
                </c:pt>
                <c:pt idx="1">
                  <c:v>10377.26</c:v>
                </c:pt>
                <c:pt idx="2">
                  <c:v>20794.62999999999</c:v>
                </c:pt>
                <c:pt idx="3">
                  <c:v>31484.21</c:v>
                </c:pt>
                <c:pt idx="4">
                  <c:v>42197.789999999994</c:v>
                </c:pt>
                <c:pt idx="5">
                  <c:v>51657.53</c:v>
                </c:pt>
                <c:pt idx="6">
                  <c:v>61333.950000000012</c:v>
                </c:pt>
                <c:pt idx="7">
                  <c:v>68615.289999999994</c:v>
                </c:pt>
                <c:pt idx="8">
                  <c:v>73180.2</c:v>
                </c:pt>
                <c:pt idx="9">
                  <c:v>76417.38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38-4A39-BF36-D912ED5E701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CPI +0-3%a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3485.4589999999998</c:v>
                </c:pt>
                <c:pt idx="1">
                  <c:v>10369.07</c:v>
                </c:pt>
                <c:pt idx="2">
                  <c:v>20543.96000000001</c:v>
                </c:pt>
                <c:pt idx="3">
                  <c:v>30189.02</c:v>
                </c:pt>
                <c:pt idx="4">
                  <c:v>38576.44</c:v>
                </c:pt>
                <c:pt idx="5">
                  <c:v>44684.880000000012</c:v>
                </c:pt>
                <c:pt idx="6">
                  <c:v>48268.86</c:v>
                </c:pt>
                <c:pt idx="7">
                  <c:v>49928.25</c:v>
                </c:pt>
                <c:pt idx="8">
                  <c:v>51030.82</c:v>
                </c:pt>
                <c:pt idx="9">
                  <c:v>52627.67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38-4A39-BF36-D912ED5E7013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RPI+0-3%a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3485.4589999999998</c:v>
                </c:pt>
                <c:pt idx="1">
                  <c:v>10377.65</c:v>
                </c:pt>
                <c:pt idx="2">
                  <c:v>20822.57</c:v>
                </c:pt>
                <c:pt idx="3">
                  <c:v>31740.38</c:v>
                </c:pt>
                <c:pt idx="4">
                  <c:v>43233.07</c:v>
                </c:pt>
                <c:pt idx="5">
                  <c:v>53587.11</c:v>
                </c:pt>
                <c:pt idx="6">
                  <c:v>65874.89</c:v>
                </c:pt>
                <c:pt idx="7">
                  <c:v>77578.09</c:v>
                </c:pt>
                <c:pt idx="8">
                  <c:v>86930.2</c:v>
                </c:pt>
                <c:pt idx="9">
                  <c:v>92689.35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38-4A39-BF36-D912ED5E7013}"/>
            </c:ext>
          </c:extLst>
        </c:ser>
        <c:ser>
          <c:idx val="6"/>
          <c:order val="3"/>
          <c:tx>
            <c:strRef>
              <c:f>Sheet1!$E$1</c:f>
              <c:strCache>
                <c:ptCount val="1"/>
                <c:pt idx="0">
                  <c:v>CPI + 0%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1">
                  <c:v>43951.98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38-4A39-BF36-D912ED5E7013}"/>
            </c:ext>
          </c:extLst>
        </c:ser>
        <c:ser>
          <c:idx val="8"/>
          <c:order val="4"/>
          <c:tx>
            <c:strRef>
              <c:f>Sheet1!$F$1</c:f>
              <c:strCache>
                <c:ptCount val="1"/>
                <c:pt idx="0">
                  <c:v>CPI +0-3%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1">
                  <c:v>34969.219999999994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38-4A39-BF36-D912ED5E7013}"/>
            </c:ext>
          </c:extLst>
        </c:ser>
        <c:ser>
          <c:idx val="10"/>
          <c:order val="5"/>
          <c:tx>
            <c:strRef>
              <c:f>Sheet1!$G$1</c:f>
              <c:strCache>
                <c:ptCount val="1"/>
                <c:pt idx="0">
                  <c:v>RPI+0-3%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Poorest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Richest</c:v>
                </c:pt>
                <c:pt idx="11">
                  <c:v>Average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1">
                  <c:v>48628.53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38-4A39-BF36-D912ED5E7013}"/>
            </c:ext>
          </c:extLst>
        </c:ser>
        <c:dLbls/>
        <c:marker val="1"/>
        <c:axId val="87652224"/>
        <c:axId val="87662592"/>
      </c:lineChart>
      <c:catAx>
        <c:axId val="87652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Decile of graduate earnings</a:t>
                </a:r>
                <a:endParaRPr lang="en-GB" baseline="0"/>
              </a:p>
            </c:rich>
          </c:tx>
          <c:layout>
            <c:manualLayout>
              <c:xMode val="edge"/>
              <c:yMode val="edge"/>
              <c:x val="0.34692298575567826"/>
              <c:y val="0.82281353613302965"/>
            </c:manualLayout>
          </c:layout>
        </c:title>
        <c:numFmt formatCode="General" sourceLinked="0"/>
        <c:tickLblPos val="low"/>
        <c:crossAx val="87662592"/>
        <c:crosses val="autoZero"/>
        <c:auto val="1"/>
        <c:lblAlgn val="ctr"/>
        <c:lblOffset val="100"/>
      </c:catAx>
      <c:valAx>
        <c:axId val="87662592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tickLblPos val="nextTo"/>
        <c:crossAx val="8765222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9193320790216742"/>
          <c:y val="0.89941099632249699"/>
          <c:w val="0.7478363123236268"/>
          <c:h val="0.10058900367750298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024664-C790-4259-9170-40C913F2473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4D06B5-0292-4D55-8C8D-5139D6C040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4BD8D3-509A-4EAA-A326-ADB8582431A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E3D4F7-6031-45E5-B60D-FFEDB1B95A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F2A13-2842-42A3-933C-F503BCC68ED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Link to this</a:t>
            </a:r>
            <a:r>
              <a:rPr lang="en-GB" baseline="0" dirty="0"/>
              <a:t> saying a big driver of high repayments is high interest rates.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6790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Link to this</a:t>
            </a:r>
            <a:r>
              <a:rPr lang="en-GB" baseline="0" dirty="0"/>
              <a:t> saying a big driver of high repayments is high interest rates.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5724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Link to this</a:t>
            </a:r>
            <a:r>
              <a:rPr lang="en-GB" baseline="0" dirty="0"/>
              <a:t> saying a big driver of high repayments is high interest rates.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9770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Link to this</a:t>
            </a:r>
            <a:r>
              <a:rPr lang="en-GB" baseline="0" dirty="0"/>
              <a:t> saying a big driver of high repayments is high interest rates.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5291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Link to this</a:t>
            </a:r>
            <a:r>
              <a:rPr lang="en-GB" baseline="0" dirty="0"/>
              <a:t> saying a big driver of high repayments is high interest rates.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5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69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149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what did all of this mean for students, graduates, universities and for government?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328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Link to this</a:t>
            </a:r>
            <a:r>
              <a:rPr lang="en-GB" baseline="0" dirty="0"/>
              <a:t> saying a big driver of high repayments is high interest rates.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Link to this</a:t>
            </a:r>
            <a:r>
              <a:rPr lang="en-GB" baseline="0" dirty="0"/>
              <a:t> saying a big driver of high repayments is high interest rates.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08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Link to this</a:t>
            </a:r>
            <a:r>
              <a:rPr lang="en-GB" baseline="0" dirty="0"/>
              <a:t> saying a big driver of high repayments is high interest rates.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Link to this</a:t>
            </a:r>
            <a:r>
              <a:rPr lang="en-GB" baseline="0" dirty="0"/>
              <a:t> saying a big driver of high repayments is high interest rates.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Link to this</a:t>
            </a:r>
            <a:r>
              <a:rPr lang="en-GB" baseline="0" dirty="0"/>
              <a:t> saying a big driver of high repayments is high interest rates.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9363"/>
            <a:ext cx="6300788" cy="3240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00788" y="2519363"/>
            <a:ext cx="355600" cy="3240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6388" y="2519363"/>
            <a:ext cx="1660525" cy="32400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16913" y="2519363"/>
            <a:ext cx="827087" cy="3240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2828244"/>
            <a:ext cx="6400800" cy="12510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11560" y="1517164"/>
            <a:ext cx="6336704" cy="710952"/>
          </a:xfrm>
          <a:prstGeom prst="rect">
            <a:avLst/>
          </a:prstGeom>
        </p:spPr>
        <p:txBody>
          <a:bodyPr/>
          <a:lstStyle>
            <a:lvl1pPr algn="l">
              <a:defRPr lang="en-GB" sz="2200" b="1" kern="1200" baseline="0" dirty="0">
                <a:solidFill>
                  <a:schemeClr val="accent2"/>
                </a:solidFill>
                <a:latin typeface="Noto Sans" pitchFamily="34" charset="0"/>
                <a:ea typeface="Noto Sans" pitchFamily="34" charset="0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9"/>
          <p:cNvSpPr>
            <a:spLocks noGrp="1"/>
          </p:cNvSpPr>
          <p:nvPr>
            <p:ph sz="quarter" idx="18"/>
          </p:nvPr>
        </p:nvSpPr>
        <p:spPr>
          <a:xfrm>
            <a:off x="4642625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/>
          </p:nvPr>
        </p:nvSpPr>
        <p:spPr>
          <a:xfrm>
            <a:off x="611188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4642625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4000"/>
            <a:ext cx="6552288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188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>
              <a:defRPr sz="75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Parties' spending policies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full p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Parties' spending policies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714788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620000"/>
            <a:ext cx="7920000" cy="45259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Parties' spending policies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99" y="1620001"/>
            <a:ext cx="7919841" cy="33211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188" y="5031167"/>
            <a:ext cx="7920812" cy="1134683"/>
          </a:xfrm>
        </p:spPr>
        <p:txBody>
          <a:bodyPr>
            <a:normAutofit/>
          </a:bodyPr>
          <a:lstStyle>
            <a:lvl1pPr>
              <a:spcAft>
                <a:spcPts val="700"/>
              </a:spcAft>
              <a:defRPr sz="1000">
                <a:solidFill>
                  <a:schemeClr val="tx1"/>
                </a:solidFill>
              </a:defRPr>
            </a:lvl1pPr>
            <a:lvl2pPr marL="0" indent="0">
              <a:spcAft>
                <a:spcPts val="700"/>
              </a:spcAft>
              <a:buFont typeface="Arial" panose="020B0604020202020204" pitchFamily="34" charset="0"/>
              <a:buNone/>
              <a:defRPr sz="1000"/>
            </a:lvl2pPr>
            <a:lvl3pPr marL="171450" indent="-171450">
              <a:spcAft>
                <a:spcPts val="700"/>
              </a:spcAft>
              <a:buFont typeface="Arial" panose="020B0604020202020204" pitchFamily="34" charset="0"/>
              <a:buChar char="•"/>
              <a:defRPr sz="1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Parties' spending policies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0" y="1620001"/>
            <a:ext cx="5220000" cy="454584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188" y="1620001"/>
            <a:ext cx="2556000" cy="4545849"/>
          </a:xfrm>
        </p:spPr>
        <p:txBody>
          <a:bodyPr>
            <a:normAutofit/>
          </a:bodyPr>
          <a:lstStyle>
            <a:lvl1pPr marL="0" indent="0">
              <a:spcAft>
                <a:spcPts val="1050"/>
              </a:spcAft>
              <a:defRPr sz="1500">
                <a:solidFill>
                  <a:schemeClr val="tx1"/>
                </a:solidFill>
              </a:defRPr>
            </a:lvl1pPr>
            <a:lvl2pPr marL="0" indent="0">
              <a:spcAft>
                <a:spcPts val="1050"/>
              </a:spcAft>
              <a:buFont typeface="Arial" panose="020B0604020202020204" pitchFamily="34" charset="0"/>
              <a:buNone/>
              <a:defRPr sz="1500"/>
            </a:lvl2pPr>
            <a:lvl3pPr marL="216000" indent="-216000">
              <a:spcAft>
                <a:spcPts val="1050"/>
              </a:spcAft>
              <a:buFont typeface="Arial" panose="020B0604020202020204" pitchFamily="34" charset="0"/>
              <a:buChar char="•"/>
              <a:defRPr sz="1500"/>
            </a:lvl3pPr>
            <a:lvl4pPr marL="432000" indent="-216000">
              <a:spcAft>
                <a:spcPts val="1050"/>
              </a:spcAft>
              <a:defRPr sz="1500"/>
            </a:lvl4pPr>
            <a:lvl5pPr marL="648000" indent="-216000">
              <a:spcAft>
                <a:spcPts val="1050"/>
              </a:spcAft>
              <a:defRPr sz="1500"/>
            </a:lvl5pPr>
            <a:lvl6pPr marL="864000" indent="-216000">
              <a:spcAft>
                <a:spcPts val="1050"/>
              </a:spcAft>
              <a:defRPr sz="15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Parties' spending policies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Parties' spending policies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19250"/>
            <a:ext cx="6300788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00788" y="1619250"/>
            <a:ext cx="355600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6388" y="1619250"/>
            <a:ext cx="1660525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16913" y="1619250"/>
            <a:ext cx="827087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2702992"/>
            <a:ext cx="6400800" cy="125103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1619250"/>
            <a:ext cx="9144000" cy="4144963"/>
            <a:chOff x="0" y="707"/>
            <a:chExt cx="5760" cy="261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707"/>
              <a:ext cx="5760" cy="26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1425"/>
              <a:ext cx="4612" cy="1891"/>
            </a:xfrm>
            <a:custGeom>
              <a:avLst/>
              <a:gdLst>
                <a:gd name="T0" fmla="*/ 0 w 4612"/>
                <a:gd name="T1" fmla="*/ 1891 h 1891"/>
                <a:gd name="T2" fmla="*/ 4612 w 4612"/>
                <a:gd name="T3" fmla="*/ 1891 h 1891"/>
                <a:gd name="T4" fmla="*/ 4468 w 4612"/>
                <a:gd name="T5" fmla="*/ 1331 h 1891"/>
                <a:gd name="T6" fmla="*/ 0 w 4612"/>
                <a:gd name="T7" fmla="*/ 0 h 1891"/>
                <a:gd name="T8" fmla="*/ 0 w 4612"/>
                <a:gd name="T9" fmla="*/ 1891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2" h="1891">
                  <a:moveTo>
                    <a:pt x="0" y="1891"/>
                  </a:moveTo>
                  <a:lnTo>
                    <a:pt x="4612" y="1891"/>
                  </a:lnTo>
                  <a:lnTo>
                    <a:pt x="4468" y="1331"/>
                  </a:lnTo>
                  <a:lnTo>
                    <a:pt x="0" y="0"/>
                  </a:lnTo>
                  <a:lnTo>
                    <a:pt x="0" y="18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468" y="707"/>
              <a:ext cx="1292" cy="2049"/>
            </a:xfrm>
            <a:custGeom>
              <a:avLst/>
              <a:gdLst>
                <a:gd name="T0" fmla="*/ 36 w 1292"/>
                <a:gd name="T1" fmla="*/ 0 h 2049"/>
                <a:gd name="T2" fmla="*/ 0 w 1292"/>
                <a:gd name="T3" fmla="*/ 2049 h 2049"/>
                <a:gd name="T4" fmla="*/ 1292 w 1292"/>
                <a:gd name="T5" fmla="*/ 931 h 2049"/>
                <a:gd name="T6" fmla="*/ 1292 w 1292"/>
                <a:gd name="T7" fmla="*/ 0 h 2049"/>
                <a:gd name="T8" fmla="*/ 36 w 1292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2049">
                  <a:moveTo>
                    <a:pt x="36" y="0"/>
                  </a:moveTo>
                  <a:lnTo>
                    <a:pt x="0" y="2049"/>
                  </a:lnTo>
                  <a:lnTo>
                    <a:pt x="1292" y="931"/>
                  </a:lnTo>
                  <a:lnTo>
                    <a:pt x="129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0" y="707"/>
              <a:ext cx="5760" cy="2049"/>
            </a:xfrm>
            <a:custGeom>
              <a:avLst/>
              <a:gdLst>
                <a:gd name="T0" fmla="*/ 0 w 5760"/>
                <a:gd name="T1" fmla="*/ 0 h 2049"/>
                <a:gd name="T2" fmla="*/ 0 w 5760"/>
                <a:gd name="T3" fmla="*/ 1295 h 2049"/>
                <a:gd name="T4" fmla="*/ 4468 w 5760"/>
                <a:gd name="T5" fmla="*/ 2049 h 2049"/>
                <a:gd name="T6" fmla="*/ 5760 w 5760"/>
                <a:gd name="T7" fmla="*/ 0 h 2049"/>
                <a:gd name="T8" fmla="*/ 0 w 5760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49">
                  <a:moveTo>
                    <a:pt x="0" y="0"/>
                  </a:moveTo>
                  <a:lnTo>
                    <a:pt x="0" y="1295"/>
                  </a:lnTo>
                  <a:lnTo>
                    <a:pt x="4468" y="2049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4468" y="1607"/>
              <a:ext cx="1292" cy="1709"/>
            </a:xfrm>
            <a:custGeom>
              <a:avLst/>
              <a:gdLst>
                <a:gd name="T0" fmla="*/ 0 w 1292"/>
                <a:gd name="T1" fmla="*/ 1149 h 1709"/>
                <a:gd name="T2" fmla="*/ 140 w 1292"/>
                <a:gd name="T3" fmla="*/ 1709 h 1709"/>
                <a:gd name="T4" fmla="*/ 1292 w 1292"/>
                <a:gd name="T5" fmla="*/ 1709 h 1709"/>
                <a:gd name="T6" fmla="*/ 1292 w 1292"/>
                <a:gd name="T7" fmla="*/ 0 h 1709"/>
                <a:gd name="T8" fmla="*/ 0 w 1292"/>
                <a:gd name="T9" fmla="*/ 1149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1709">
                  <a:moveTo>
                    <a:pt x="0" y="1149"/>
                  </a:moveTo>
                  <a:lnTo>
                    <a:pt x="140" y="1709"/>
                  </a:lnTo>
                  <a:lnTo>
                    <a:pt x="1292" y="1709"/>
                  </a:lnTo>
                  <a:lnTo>
                    <a:pt x="1292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16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2000" y="2702992"/>
            <a:ext cx="6400800" cy="125103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19250"/>
            <a:ext cx="6300788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00788" y="1619250"/>
            <a:ext cx="355600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6388" y="1619250"/>
            <a:ext cx="1660525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16913" y="1619250"/>
            <a:ext cx="827087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11188" y="3717032"/>
            <a:ext cx="3889375" cy="36066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12000" y="2702992"/>
            <a:ext cx="6400800" cy="101404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19250"/>
            <a:ext cx="6804025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93013" y="1619250"/>
            <a:ext cx="357187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94500" y="1619250"/>
            <a:ext cx="793750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50200" y="1619250"/>
            <a:ext cx="1193800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872001"/>
            <a:ext cx="5616184" cy="548888"/>
          </a:xfrm>
          <a:prstGeom prst="rect">
            <a:avLst/>
          </a:prstGeom>
        </p:spPr>
        <p:txBody>
          <a:bodyPr/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3096000"/>
            <a:ext cx="6400800" cy="765048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11188" y="4004444"/>
            <a:ext cx="3889375" cy="36066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1758" y="2430000"/>
            <a:ext cx="3888234" cy="576113"/>
          </a:xfrm>
        </p:spPr>
        <p:txBody>
          <a:bodyPr>
            <a:normAutofit/>
          </a:bodyPr>
          <a:lstStyle>
            <a:lvl1pPr marL="0" indent="0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0"/>
            <a:ext cx="9144000" cy="6853238"/>
            <a:chOff x="0" y="0"/>
            <a:chExt cx="5760" cy="431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0" y="1027"/>
              <a:ext cx="4514" cy="3290"/>
            </a:xfrm>
            <a:custGeom>
              <a:avLst/>
              <a:gdLst>
                <a:gd name="T0" fmla="*/ 0 w 4514"/>
                <a:gd name="T1" fmla="*/ 3290 h 3290"/>
                <a:gd name="T2" fmla="*/ 4514 w 4514"/>
                <a:gd name="T3" fmla="*/ 3290 h 3290"/>
                <a:gd name="T4" fmla="*/ 4046 w 4514"/>
                <a:gd name="T5" fmla="*/ 1845 h 3290"/>
                <a:gd name="T6" fmla="*/ 0 w 4514"/>
                <a:gd name="T7" fmla="*/ 0 h 3290"/>
                <a:gd name="T8" fmla="*/ 0 w 4514"/>
                <a:gd name="T9" fmla="*/ 3290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4" h="3290">
                  <a:moveTo>
                    <a:pt x="0" y="3290"/>
                  </a:moveTo>
                  <a:lnTo>
                    <a:pt x="4514" y="3290"/>
                  </a:lnTo>
                  <a:lnTo>
                    <a:pt x="4046" y="1845"/>
                  </a:lnTo>
                  <a:lnTo>
                    <a:pt x="0" y="0"/>
                  </a:lnTo>
                  <a:lnTo>
                    <a:pt x="0" y="32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044" y="0"/>
              <a:ext cx="1716" cy="2876"/>
            </a:xfrm>
            <a:custGeom>
              <a:avLst/>
              <a:gdLst>
                <a:gd name="T0" fmla="*/ 1716 w 1716"/>
                <a:gd name="T1" fmla="*/ 0 h 2876"/>
                <a:gd name="T2" fmla="*/ 460 w 1716"/>
                <a:gd name="T3" fmla="*/ 0 h 2876"/>
                <a:gd name="T4" fmla="*/ 0 w 1716"/>
                <a:gd name="T5" fmla="*/ 2876 h 2876"/>
                <a:gd name="T6" fmla="*/ 1716 w 1716"/>
                <a:gd name="T7" fmla="*/ 1731 h 2876"/>
                <a:gd name="T8" fmla="*/ 1716 w 1716"/>
                <a:gd name="T9" fmla="*/ 0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876">
                  <a:moveTo>
                    <a:pt x="1716" y="0"/>
                  </a:moveTo>
                  <a:lnTo>
                    <a:pt x="460" y="0"/>
                  </a:lnTo>
                  <a:lnTo>
                    <a:pt x="0" y="2876"/>
                  </a:lnTo>
                  <a:lnTo>
                    <a:pt x="1716" y="1731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0" y="0"/>
              <a:ext cx="5318" cy="2878"/>
            </a:xfrm>
            <a:custGeom>
              <a:avLst/>
              <a:gdLst>
                <a:gd name="T0" fmla="*/ 0 w 5318"/>
                <a:gd name="T1" fmla="*/ 0 h 2878"/>
                <a:gd name="T2" fmla="*/ 0 w 5318"/>
                <a:gd name="T3" fmla="*/ 2420 h 2878"/>
                <a:gd name="T4" fmla="*/ 4044 w 5318"/>
                <a:gd name="T5" fmla="*/ 2878 h 2878"/>
                <a:gd name="T6" fmla="*/ 5318 w 5318"/>
                <a:gd name="T7" fmla="*/ 0 h 2878"/>
                <a:gd name="T8" fmla="*/ 0 w 5318"/>
                <a:gd name="T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8" h="2878">
                  <a:moveTo>
                    <a:pt x="0" y="0"/>
                  </a:moveTo>
                  <a:lnTo>
                    <a:pt x="0" y="2420"/>
                  </a:lnTo>
                  <a:lnTo>
                    <a:pt x="4044" y="2878"/>
                  </a:lnTo>
                  <a:lnTo>
                    <a:pt x="5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44" y="1653"/>
              <a:ext cx="1716" cy="2664"/>
            </a:xfrm>
            <a:custGeom>
              <a:avLst/>
              <a:gdLst>
                <a:gd name="T0" fmla="*/ 0 w 1716"/>
                <a:gd name="T1" fmla="*/ 1223 h 2664"/>
                <a:gd name="T2" fmla="*/ 466 w 1716"/>
                <a:gd name="T3" fmla="*/ 2664 h 2664"/>
                <a:gd name="T4" fmla="*/ 1716 w 1716"/>
                <a:gd name="T5" fmla="*/ 2664 h 2664"/>
                <a:gd name="T6" fmla="*/ 1716 w 1716"/>
                <a:gd name="T7" fmla="*/ 0 h 2664"/>
                <a:gd name="T8" fmla="*/ 0 w 1716"/>
                <a:gd name="T9" fmla="*/ 1223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664">
                  <a:moveTo>
                    <a:pt x="0" y="1223"/>
                  </a:moveTo>
                  <a:lnTo>
                    <a:pt x="466" y="2664"/>
                  </a:lnTo>
                  <a:lnTo>
                    <a:pt x="1716" y="2664"/>
                  </a:lnTo>
                  <a:lnTo>
                    <a:pt x="1716" y="0"/>
                  </a:lnTo>
                  <a:lnTo>
                    <a:pt x="0" y="1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620000"/>
            <a:ext cx="5544176" cy="2520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Parties' spending policies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3252"/>
            <a:ext cx="6552288" cy="4047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584000"/>
            <a:ext cx="7920000" cy="461046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18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None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288000" marR="0" indent="-288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7BAA1E"/>
              </a:buClr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</a:defRPr>
            </a:lvl3pPr>
            <a:lvl4pPr marL="576000" indent="-2880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7BAA1E"/>
              </a:buClr>
              <a:buFont typeface="Noto Sans" pitchFamily="34" charset="0"/>
              <a:buChar char="‒"/>
              <a:defRPr sz="1800">
                <a:solidFill>
                  <a:schemeClr val="tx1"/>
                </a:solidFill>
                <a:latin typeface="+mn-lt"/>
              </a:defRPr>
            </a:lvl4pPr>
            <a:lvl5pPr marL="864000" indent="-2880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7BAA1E"/>
              </a:buClr>
              <a:buFont typeface="Noto Sans" pitchFamily="34" charset="0"/>
              <a:buChar char="‒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Parties' spending policies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620001"/>
            <a:ext cx="7920000" cy="4401387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Parties' spending policies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620001"/>
            <a:ext cx="7920000" cy="3753215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188" y="5516563"/>
            <a:ext cx="7921625" cy="504825"/>
          </a:xfrm>
        </p:spPr>
        <p:txBody>
          <a:bodyPr>
            <a:normAutofit/>
          </a:bodyPr>
          <a:lstStyle>
            <a:lvl1pPr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Parties' spending policies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5" y="1584325"/>
            <a:ext cx="791845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Subheading style</a:t>
            </a:r>
          </a:p>
          <a:p>
            <a:pPr lvl="2"/>
            <a:r>
              <a:rPr lang="en-US" dirty="0"/>
              <a:t>First level bullet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  <a:p>
            <a:pPr lvl="5"/>
            <a:r>
              <a:rPr lang="en-US" dirty="0"/>
              <a:t>Fourth level bullet</a:t>
            </a:r>
          </a:p>
          <a:p>
            <a:pPr lvl="6"/>
            <a:r>
              <a:rPr lang="en-US" dirty="0"/>
              <a:t>Fifth level bullet</a:t>
            </a:r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488" y="6389688"/>
            <a:ext cx="1582737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  <a:latin typeface="Noto Sans" pitchFamily="34" charset="0"/>
              </a:defRPr>
            </a:lvl1pPr>
          </a:lstStyle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775" y="6389688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Parties' spending policies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6463" y="6389688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232714-8D43-4D74-8955-E5D8D11E9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Title Placeholder 7"/>
          <p:cNvSpPr>
            <a:spLocks noGrp="1"/>
          </p:cNvSpPr>
          <p:nvPr>
            <p:ph type="title"/>
          </p:nvPr>
        </p:nvSpPr>
        <p:spPr bwMode="auto">
          <a:xfrm>
            <a:off x="611188" y="627063"/>
            <a:ext cx="64087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buFont typeface="Arial" charset="0"/>
        <a:defRPr lang="en-GB" b="1" kern="1200" dirty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ts val="120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287338" algn="l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Clr>
          <a:schemeClr val="accent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74675" indent="-287338" algn="l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Clr>
          <a:schemeClr val="accent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287338" algn="l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Clr>
          <a:schemeClr val="accent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>
            <a:spLocks noGrp="1"/>
          </p:cNvSpPr>
          <p:nvPr>
            <p:ph type="subTitle" idx="1"/>
          </p:nvPr>
        </p:nvSpPr>
        <p:spPr bwMode="auto">
          <a:xfrm>
            <a:off x="612775" y="2828925"/>
            <a:ext cx="6400800" cy="125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en-GB" sz="1600" dirty="0"/>
              <a:t>Jack Britton </a:t>
            </a:r>
          </a:p>
          <a:p>
            <a:pPr>
              <a:spcAft>
                <a:spcPct val="0"/>
              </a:spcAft>
            </a:pPr>
            <a:endParaRPr lang="en-GB" dirty="0"/>
          </a:p>
        </p:txBody>
      </p:sp>
      <p:sp>
        <p:nvSpPr>
          <p:cNvPr id="17411" name="Picture Placeholder 6"/>
          <p:cNvSpPr>
            <a:spLocks noGrp="1" noTextEdit="1"/>
          </p:cNvSpPr>
          <p:nvPr>
            <p:ph type="pic" sz="quarter" idx="10"/>
          </p:nvPr>
        </p:nvSpPr>
        <p:spPr bwMode="auto">
          <a:xfrm>
            <a:off x="611188" y="6102350"/>
            <a:ext cx="2376487" cy="395288"/>
          </a:xfrm>
        </p:spPr>
      </p:sp>
      <p:sp>
        <p:nvSpPr>
          <p:cNvPr id="17412" name="Picture Placeholder 3"/>
          <p:cNvSpPr>
            <a:spLocks noGrp="1" noTextEdit="1"/>
          </p:cNvSpPr>
          <p:nvPr>
            <p:ph type="pic" sz="quarter" idx="11"/>
          </p:nvPr>
        </p:nvSpPr>
        <p:spPr bwMode="auto">
          <a:xfrm>
            <a:off x="3492500" y="6102350"/>
            <a:ext cx="2376488" cy="395288"/>
          </a:xfrm>
        </p:spPr>
      </p:sp>
      <p:sp>
        <p:nvSpPr>
          <p:cNvPr id="17413" name="Title 4"/>
          <p:cNvSpPr>
            <a:spLocks noGrp="1"/>
          </p:cNvSpPr>
          <p:nvPr>
            <p:ph type="title"/>
          </p:nvPr>
        </p:nvSpPr>
        <p:spPr>
          <a:xfrm>
            <a:off x="611188" y="1412776"/>
            <a:ext cx="7777236" cy="936724"/>
          </a:xfrm>
        </p:spPr>
        <p:txBody>
          <a:bodyPr/>
          <a:lstStyle/>
          <a:p>
            <a:r>
              <a:rPr dirty="0">
                <a:cs typeface="Noto Sans" pitchFamily="34" charset="0"/>
              </a:rPr>
              <a:t>Higher </a:t>
            </a:r>
            <a:r>
              <a:rPr lang="en-GB" dirty="0">
                <a:cs typeface="Noto Sans" pitchFamily="34" charset="0"/>
              </a:rPr>
              <a:t>E</a:t>
            </a:r>
            <a:r>
              <a:rPr dirty="0">
                <a:cs typeface="Noto Sans" pitchFamily="34" charset="0"/>
              </a:rPr>
              <a:t>ducation </a:t>
            </a:r>
            <a:r>
              <a:rPr lang="en-GB" dirty="0">
                <a:cs typeface="Noto Sans" pitchFamily="34" charset="0"/>
              </a:rPr>
              <a:t>p</a:t>
            </a:r>
            <a:r>
              <a:rPr dirty="0">
                <a:cs typeface="Noto Sans" pitchFamily="34" charset="0"/>
              </a:rPr>
              <a:t>olicy</a:t>
            </a:r>
            <a:r>
              <a:rPr lang="en-GB" dirty="0">
                <a:cs typeface="Noto Sans" pitchFamily="34" charset="0"/>
              </a:rPr>
              <a:t> in England</a:t>
            </a:r>
            <a:r>
              <a:rPr dirty="0">
                <a:cs typeface="Noto Sans" pitchFamily="34" charset="0"/>
              </a:rPr>
              <a:t>: </a:t>
            </a:r>
            <a:r>
              <a:rPr lang="en-GB" dirty="0">
                <a:cs typeface="Noto Sans" pitchFamily="34" charset="0"/>
              </a:rPr>
              <a:t>W</a:t>
            </a:r>
            <a:r>
              <a:rPr dirty="0">
                <a:cs typeface="Noto Sans" pitchFamily="34" charset="0"/>
              </a:rPr>
              <a:t>hat has happened, where we are and where we are heading after the election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– student debt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Parties' spending policies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– graduate repayments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– graduate repayments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– graduate repayments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– graduate repayments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150092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– graduate repayments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692075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b="0" dirty="0"/>
              <a:t>Vast majority – around 96% - of funding of undergraduate teaching is now through loans. </a:t>
            </a:r>
          </a:p>
          <a:p>
            <a:pPr lvl="3"/>
            <a:r>
              <a:rPr lang="en-GB" dirty="0"/>
              <a:t>Dramatic reduction in teaching grants and flat fees results in big changes in university funding  by subject:</a:t>
            </a:r>
          </a:p>
          <a:p>
            <a:pPr lvl="4"/>
            <a:r>
              <a:rPr lang="en-GB" dirty="0"/>
              <a:t>Funding for Band A courses increased by 6% from 2011 to 2017, while equivalent increase for Band D is 47%. </a:t>
            </a:r>
          </a:p>
          <a:p>
            <a:pPr lvl="2"/>
            <a:r>
              <a:rPr lang="en-GB" dirty="0"/>
              <a:t>This leaves little scope for targeting the subsidy to Higher Education</a:t>
            </a:r>
          </a:p>
          <a:p>
            <a:pPr lvl="3"/>
            <a:r>
              <a:rPr lang="en-GB" dirty="0"/>
              <a:t>Goes to those with the lowest earnings.</a:t>
            </a:r>
          </a:p>
          <a:p>
            <a:pPr lvl="3"/>
            <a:r>
              <a:rPr lang="en-GB" dirty="0"/>
              <a:t>Key economic rationale for a subsidy to Higher Education is “positive externalities” – big question about whether the current system does this efficiently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heading after the election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Conservatives </a:t>
            </a:r>
          </a:p>
          <a:p>
            <a:pPr>
              <a:buFont typeface="Arial" pitchFamily="34" charset="0"/>
              <a:buChar char="•"/>
            </a:pPr>
            <a:r>
              <a:rPr lang="en-GB" b="0" dirty="0"/>
              <a:t> Primary focus on increasing competition</a:t>
            </a:r>
          </a:p>
          <a:p>
            <a:pPr lvl="3"/>
            <a:r>
              <a:rPr lang="en-GB" dirty="0"/>
              <a:t>Removed student number cap and reduced restrictions for private providers. </a:t>
            </a:r>
          </a:p>
          <a:p>
            <a:pPr lvl="3"/>
            <a:r>
              <a:rPr lang="en-GB" b="0" dirty="0"/>
              <a:t>Introduced TEF</a:t>
            </a:r>
          </a:p>
          <a:p>
            <a:pPr lvl="2"/>
            <a:r>
              <a:rPr lang="en-GB" dirty="0"/>
              <a:t>Still plan to include international students as part of immigration statistics.</a:t>
            </a:r>
            <a:endParaRPr lang="en-GB" b="0" dirty="0"/>
          </a:p>
          <a:p>
            <a:pPr lvl="3"/>
            <a:endParaRPr lang="en-GB" b="0" dirty="0"/>
          </a:p>
          <a:p>
            <a:pPr lvl="1"/>
            <a:r>
              <a:rPr lang="en-GB" b="1" dirty="0"/>
              <a:t>Liberal Democrats 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 Have promised to review the system (perhaps tweaking loan parameters) 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 Also promised “no more retrospective raising of rates, or selling-off of the loans to private companies”. </a:t>
            </a:r>
          </a:p>
          <a:p>
            <a:pPr lvl="2">
              <a:buNone/>
            </a:pPr>
            <a:r>
              <a:rPr lang="en-GB" b="0" dirty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heading after the election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GB" b="1" dirty="0"/>
              <a:t>Labour 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 Scrap fees, bring back maintenance grants for the poorest students </a:t>
            </a:r>
          </a:p>
          <a:p>
            <a:pPr lvl="3"/>
            <a:r>
              <a:rPr lang="en-GB" dirty="0"/>
              <a:t>Increase deficit by £11-£14 billion; more with student number growth and rising fees. </a:t>
            </a:r>
          </a:p>
          <a:p>
            <a:pPr lvl="3"/>
            <a:r>
              <a:rPr lang="en-GB" dirty="0"/>
              <a:t>Long run impact smaller as some debt would have been written off anyway. </a:t>
            </a:r>
          </a:p>
          <a:p>
            <a:pPr lvl="3"/>
            <a:r>
              <a:rPr lang="en-GB" dirty="0"/>
              <a:t>Wealthiest graduates benefit the most. </a:t>
            </a:r>
          </a:p>
          <a:p>
            <a:pPr marL="0" lvl="2" indent="0">
              <a:buNone/>
            </a:pPr>
            <a:r>
              <a:rPr lang="en-GB" dirty="0">
                <a:solidFill>
                  <a:schemeClr val="bg1"/>
                </a:solidFill>
              </a:rPr>
              <a:t>Big concerns about university finances </a:t>
            </a:r>
          </a:p>
          <a:p>
            <a:pPr marL="0" lvl="2" indent="0">
              <a:buNone/>
            </a:pPr>
            <a:r>
              <a:rPr lang="en-GB" dirty="0">
                <a:solidFill>
                  <a:schemeClr val="bg1"/>
                </a:solidFill>
              </a:rPr>
              <a:t>Allows more flexibility in spending </a:t>
            </a:r>
          </a:p>
          <a:p>
            <a:pPr marL="0" lvl="2" indent="0">
              <a:buNone/>
            </a:pPr>
            <a:r>
              <a:rPr lang="en-GB" dirty="0">
                <a:solidFill>
                  <a:schemeClr val="bg1"/>
                </a:solidFill>
              </a:rPr>
              <a:t>Also:</a:t>
            </a:r>
          </a:p>
          <a:p>
            <a:pPr marL="288000" lvl="3" indent="0">
              <a:buNone/>
            </a:pPr>
            <a:r>
              <a:rPr lang="en-GB" dirty="0">
                <a:solidFill>
                  <a:schemeClr val="bg1"/>
                </a:solidFill>
              </a:rPr>
              <a:t>Repay all existing tuition fee debt from after 2012</a:t>
            </a:r>
          </a:p>
          <a:p>
            <a:pPr marL="576000" lvl="4" indent="0">
              <a:buNone/>
            </a:pPr>
            <a:r>
              <a:rPr lang="en-GB" dirty="0">
                <a:solidFill>
                  <a:schemeClr val="bg1"/>
                </a:solidFill>
              </a:rPr>
              <a:t>d one off £30 billion to borrowing </a:t>
            </a:r>
          </a:p>
          <a:p>
            <a:pPr marL="576000" lvl="4" indent="0">
              <a:buNone/>
            </a:pPr>
            <a:r>
              <a:rPr lang="en-GB" dirty="0">
                <a:solidFill>
                  <a:schemeClr val="bg1"/>
                </a:solidFill>
              </a:rPr>
              <a:t>Increase the debt by around £18 billion over the next 30 years </a:t>
            </a:r>
          </a:p>
          <a:p>
            <a:pPr marL="288000" lvl="3" indent="0">
              <a:buNone/>
            </a:pPr>
            <a:r>
              <a:rPr lang="en-GB" dirty="0">
                <a:solidFill>
                  <a:schemeClr val="bg1"/>
                </a:solidFill>
              </a:rPr>
              <a:t>Exclude international students from immigration stats. </a:t>
            </a:r>
          </a:p>
          <a:p>
            <a:pPr lvl="3"/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– graduate repayments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410322146"/>
              </p:ext>
            </p:extLst>
          </p:nvPr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075723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593725"/>
            <a:ext cx="6551613" cy="404813"/>
          </a:xfrm>
        </p:spPr>
        <p:txBody>
          <a:bodyPr/>
          <a:lstStyle/>
          <a:p>
            <a:r>
              <a:rPr lang="en-GB" dirty="0"/>
              <a:t>Higher Education over the past 20 years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612775" y="1584325"/>
            <a:ext cx="7918450" cy="46101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GB" dirty="0"/>
              <a:t>Before 1998 </a:t>
            </a:r>
          </a:p>
          <a:p>
            <a:pPr lvl="2" indent="-287338">
              <a:spcBef>
                <a:spcPct val="0"/>
              </a:spcBef>
            </a:pPr>
            <a:r>
              <a:rPr lang="en-GB" dirty="0"/>
              <a:t>No tuition fees: funding for teaching through teaching grants  </a:t>
            </a:r>
          </a:p>
          <a:p>
            <a:pPr lvl="2" indent="-287338">
              <a:spcBef>
                <a:spcPct val="0"/>
              </a:spcBef>
            </a:pPr>
            <a:r>
              <a:rPr lang="en-GB" dirty="0"/>
              <a:t>Mortgage-style maintenance loans  </a:t>
            </a:r>
          </a:p>
          <a:p>
            <a:pPr lvl="2" indent="-287338">
              <a:spcBef>
                <a:spcPct val="0"/>
              </a:spcBef>
            </a:pPr>
            <a:r>
              <a:rPr lang="en-GB" dirty="0"/>
              <a:t>Maintenance grants available for the poorest students </a:t>
            </a:r>
          </a:p>
          <a:p>
            <a:pPr indent="-287338">
              <a:spcBef>
                <a:spcPct val="0"/>
              </a:spcBef>
            </a:pPr>
            <a:r>
              <a:rPr lang="en-GB" dirty="0"/>
              <a:t>1998-2005</a:t>
            </a:r>
          </a:p>
          <a:p>
            <a:pPr lvl="2" indent="-287338">
              <a:spcBef>
                <a:spcPct val="0"/>
              </a:spcBef>
            </a:pPr>
            <a:r>
              <a:rPr lang="en-GB" dirty="0"/>
              <a:t>Tuition fees of £1,200 introduced, with no loans but lots of fee waivers </a:t>
            </a:r>
          </a:p>
          <a:p>
            <a:pPr lvl="2" indent="-287338">
              <a:spcBef>
                <a:spcPct val="0"/>
              </a:spcBef>
            </a:pPr>
            <a:r>
              <a:rPr lang="en-GB" dirty="0"/>
              <a:t>Income contingent loans introduced for maintenance </a:t>
            </a:r>
          </a:p>
          <a:p>
            <a:pPr lvl="2" indent="-287338">
              <a:spcBef>
                <a:spcPct val="0"/>
              </a:spcBef>
            </a:pPr>
            <a:r>
              <a:rPr lang="en-GB" dirty="0"/>
              <a:t>Maintenance grants abolished</a:t>
            </a:r>
            <a:endParaRPr lang="en-GB" b="1" dirty="0"/>
          </a:p>
          <a:p>
            <a:pPr lvl="1" indent="-287338">
              <a:spcBef>
                <a:spcPct val="0"/>
              </a:spcBef>
              <a:spcAft>
                <a:spcPts val="800"/>
              </a:spcAft>
            </a:pPr>
            <a:r>
              <a:rPr lang="en-GB" b="1" dirty="0"/>
              <a:t>2006-2011</a:t>
            </a:r>
            <a:endParaRPr lang="en-GB" dirty="0"/>
          </a:p>
          <a:p>
            <a:pPr lvl="1" indent="-287338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/>
              <a:t>Near-trebling of fees to £3,000 in 2006, increasing with inflation </a:t>
            </a:r>
          </a:p>
          <a:p>
            <a:pPr lvl="1" indent="-287338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/>
              <a:t>Income contingent loans for tuition fees introduced</a:t>
            </a:r>
          </a:p>
          <a:p>
            <a:pPr lvl="1" indent="-287338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/>
              <a:t>Maintenance grants reintroduced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– graduate repayments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80838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– graduate repayments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392209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heading after the election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GB" b="1" dirty="0"/>
              <a:t>Labour 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Scrap fees, bring back maintenance grants for the poorest students </a:t>
            </a:r>
          </a:p>
          <a:p>
            <a:pPr lvl="3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Increase deficit by £11-£14 billion; more with student number growth and rising fees. </a:t>
            </a:r>
          </a:p>
          <a:p>
            <a:pPr lvl="3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Long run impact smaller as some debt would have been written off anyway. </a:t>
            </a:r>
          </a:p>
          <a:p>
            <a:pPr lvl="3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Wealthiest graduates benefit the most. </a:t>
            </a:r>
          </a:p>
          <a:p>
            <a:pPr lvl="2"/>
            <a:r>
              <a:rPr lang="en-GB" dirty="0"/>
              <a:t>Big concerns about university finances </a:t>
            </a:r>
          </a:p>
          <a:p>
            <a:pPr lvl="2"/>
            <a:r>
              <a:rPr lang="en-GB" dirty="0"/>
              <a:t>Allows more flexibility in spending </a:t>
            </a:r>
          </a:p>
          <a:p>
            <a:pPr lvl="2"/>
            <a:r>
              <a:rPr lang="en-GB" dirty="0"/>
              <a:t>Also proposed to:</a:t>
            </a:r>
          </a:p>
          <a:p>
            <a:pPr lvl="3"/>
            <a:r>
              <a:rPr lang="en-GB" dirty="0"/>
              <a:t>Repay all existing tuition fee debt from after 2012</a:t>
            </a:r>
          </a:p>
          <a:p>
            <a:pPr lvl="4"/>
            <a:r>
              <a:rPr lang="en-GB" dirty="0"/>
              <a:t>Add one off £30 billion to borrowing </a:t>
            </a:r>
          </a:p>
          <a:p>
            <a:pPr lvl="4"/>
            <a:r>
              <a:rPr lang="en-GB" dirty="0"/>
              <a:t>Increase government debt by around £18 billion over the next 30 years </a:t>
            </a:r>
          </a:p>
          <a:p>
            <a:pPr lvl="3"/>
            <a:r>
              <a:rPr lang="en-GB" dirty="0"/>
              <a:t>Exclude international students from immigration stats. </a:t>
            </a:r>
          </a:p>
          <a:p>
            <a:pPr lvl="3"/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</p:spTree>
    <p:extLst>
      <p:ext uri="{BB962C8B-B14F-4D97-AF65-F5344CB8AC3E}">
        <p14:creationId xmlns:p14="http://schemas.microsoft.com/office/powerpoint/2010/main" xmlns="" val="2431128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b="0" dirty="0"/>
              <a:t>Major changes to the way Higher Education is funded over the last 20 years. </a:t>
            </a:r>
          </a:p>
          <a:p>
            <a:pPr lvl="3"/>
            <a:r>
              <a:rPr lang="en-GB" dirty="0"/>
              <a:t>Was almost entirely grant-funded, now almost entirely funded through fees. </a:t>
            </a:r>
          </a:p>
          <a:p>
            <a:pPr lvl="3"/>
            <a:r>
              <a:rPr lang="en-GB" dirty="0"/>
              <a:t>Students have to pay considerably more, although there doesn’t appear to have been a dramatic participation effect. </a:t>
            </a:r>
          </a:p>
          <a:p>
            <a:pPr lvl="3"/>
            <a:r>
              <a:rPr lang="en-GB" dirty="0"/>
              <a:t>Universities have benefitted a lot – average funding per student now at its highest level in 30 years. </a:t>
            </a:r>
          </a:p>
          <a:p>
            <a:pPr>
              <a:buFont typeface="Arial" pitchFamily="34" charset="0"/>
              <a:buChar char="•"/>
            </a:pPr>
            <a:r>
              <a:rPr lang="en-GB" b="0" dirty="0"/>
              <a:t>Conservative government will persevere with these changes, focussing on increasing competition. </a:t>
            </a:r>
          </a:p>
          <a:p>
            <a:pPr lvl="3"/>
            <a:r>
              <a:rPr lang="en-GB" dirty="0"/>
              <a:t>We may see some large fee variation develop.</a:t>
            </a:r>
            <a:r>
              <a:rPr lang="en-GB" b="0" dirty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GB" b="0" dirty="0"/>
              <a:t>Labour’s plans would dramatically reverse the changes since 1998 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	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b="0" dirty="0"/>
              <a:t>More generally: </a:t>
            </a:r>
          </a:p>
          <a:p>
            <a:pPr lvl="3"/>
            <a:r>
              <a:rPr lang="en-GB" dirty="0"/>
              <a:t>Huge question marks remain about </a:t>
            </a:r>
            <a:r>
              <a:rPr lang="en-GB" dirty="0" err="1"/>
              <a:t>Brexit</a:t>
            </a:r>
            <a:r>
              <a:rPr lang="en-GB" dirty="0"/>
              <a:t>. </a:t>
            </a:r>
          </a:p>
          <a:p>
            <a:pPr lvl="3"/>
            <a:r>
              <a:rPr lang="en-GB" dirty="0"/>
              <a:t>The debate about international students will continue (UUK report highlighting significant economic impact)  </a:t>
            </a:r>
          </a:p>
          <a:p>
            <a:pPr lvl="2"/>
            <a:r>
              <a:rPr lang="en-GB" dirty="0"/>
              <a:t>Government has made fantastic strides from a research side, increasing linked data.</a:t>
            </a:r>
          </a:p>
          <a:p>
            <a:pPr lvl="3"/>
            <a:r>
              <a:rPr lang="en-GB" dirty="0"/>
              <a:t>LEO data will provide fantastic new information for students and policymakers. </a:t>
            </a:r>
          </a:p>
          <a:p>
            <a:pPr lvl="2"/>
            <a:r>
              <a:rPr lang="en-GB" dirty="0"/>
              <a:t>Still work to be done: 	</a:t>
            </a:r>
          </a:p>
          <a:p>
            <a:pPr lvl="3"/>
            <a:r>
              <a:rPr lang="en-GB" dirty="0"/>
              <a:t>Linked UCAS data would be a game-changer </a:t>
            </a:r>
          </a:p>
          <a:p>
            <a:pPr lvl="3"/>
            <a:r>
              <a:rPr lang="en-GB" dirty="0"/>
              <a:t>As would more information on the cost of provision for universities.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Parties' spending policies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for listening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HE: the applications gap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Parties' spending policies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4878854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HE: subject choices 	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 descr="StudentLoanSTE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58179" cy="41796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Parties' spending policies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 gaps in earnings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Parties' spending policies</a:t>
            </a:r>
          </a:p>
        </p:txBody>
      </p:sp>
      <p:pic>
        <p:nvPicPr>
          <p:cNvPr id="6" name="Content Placeholder 6" descr="richrestma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056784" cy="51700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2012 reforms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287338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/>
              <a:t>Another near-trebling of tuition fee cap to £9,000 per year </a:t>
            </a:r>
          </a:p>
          <a:p>
            <a:pPr lvl="1" indent="-287338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/>
              <a:t>Loans still income contingent, but important changes to the loan terms: </a:t>
            </a:r>
          </a:p>
          <a:p>
            <a:pPr lvl="3" indent="-287338">
              <a:spcBef>
                <a:spcPct val="0"/>
              </a:spcBef>
            </a:pPr>
            <a:r>
              <a:rPr lang="en-GB" dirty="0"/>
              <a:t>Increased repayment threshold to £21,000 </a:t>
            </a:r>
          </a:p>
          <a:p>
            <a:pPr lvl="3" indent="-287338">
              <a:spcBef>
                <a:spcPct val="0"/>
              </a:spcBef>
            </a:pPr>
            <a:r>
              <a:rPr lang="en-GB" dirty="0"/>
              <a:t>Increased write-off period from 25 to 30 years  </a:t>
            </a:r>
          </a:p>
          <a:p>
            <a:pPr lvl="3" indent="-287338">
              <a:spcBef>
                <a:spcPct val="0"/>
              </a:spcBef>
            </a:pPr>
            <a:r>
              <a:rPr lang="en-GB" dirty="0"/>
              <a:t>Increased interest rates from RPI + 0% to up to RPI +3% </a:t>
            </a:r>
          </a:p>
          <a:p>
            <a:pPr lvl="2" indent="-287338">
              <a:spcBef>
                <a:spcPct val="0"/>
              </a:spcBef>
            </a:pPr>
            <a:r>
              <a:rPr lang="en-GB" dirty="0"/>
              <a:t>Introduced National Scholarship Programme (NSP) to encourage access from poorest students </a:t>
            </a:r>
          </a:p>
          <a:p>
            <a:pPr lvl="1" indent="-287338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</a:pPr>
            <a:endParaRPr lang="en-GB" dirty="0"/>
          </a:p>
          <a:p>
            <a:pPr lvl="1" indent="-287338">
              <a:spcBef>
                <a:spcPct val="0"/>
              </a:spcBef>
              <a:spcAft>
                <a:spcPts val="800"/>
              </a:spcAft>
            </a:pP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 of the 2012 reforms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For students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Not much change in cash in pockets while at university 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Not much impact on applications either – though some evidence of a shift towards STEM subjects  </a:t>
            </a:r>
          </a:p>
          <a:p>
            <a:r>
              <a:rPr lang="en-GB" dirty="0"/>
              <a:t>For graduates 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Big increases in repayments overall – concentrated amongst the wealthiest graduates 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Nearly three-quarters expected to not clear in 30 years – like a graduate tax. </a:t>
            </a:r>
          </a:p>
          <a:p>
            <a:r>
              <a:rPr lang="en-GB" dirty="0"/>
              <a:t>For universities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Much better off on average, but distributional changes </a:t>
            </a:r>
          </a:p>
          <a:p>
            <a:r>
              <a:rPr lang="en-GB" dirty="0"/>
              <a:t>For government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Expected long run cost unchanged – though now way more uncertain.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on graduate repayments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on graduate repayments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96874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 of the 2012 reforms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B3B3B3"/>
                </a:solidFill>
              </a:rPr>
              <a:t>For students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>
                <a:solidFill>
                  <a:srgbClr val="B3B3B3"/>
                </a:solidFill>
              </a:rPr>
              <a:t>Not much change in cash in pockets while at university </a:t>
            </a:r>
          </a:p>
          <a:p>
            <a:pPr lvl="1">
              <a:buFont typeface="Arial" pitchFamily="34" charset="0"/>
              <a:buChar char="•"/>
            </a:pPr>
            <a:r>
              <a:rPr lang="en-GB" dirty="0">
                <a:solidFill>
                  <a:srgbClr val="B3B3B3"/>
                </a:solidFill>
              </a:rPr>
              <a:t>Not much impact on applications either – though some evidence of a shift towards STEM subjects  </a:t>
            </a:r>
          </a:p>
          <a:p>
            <a:r>
              <a:rPr lang="en-GB" dirty="0">
                <a:solidFill>
                  <a:srgbClr val="B3B3B3"/>
                </a:solidFill>
              </a:rPr>
              <a:t>For graduates </a:t>
            </a:r>
          </a:p>
          <a:p>
            <a:pPr lvl="1">
              <a:buFont typeface="Arial" pitchFamily="34" charset="0"/>
              <a:buChar char="•"/>
            </a:pPr>
            <a:r>
              <a:rPr lang="en-GB" dirty="0">
                <a:solidFill>
                  <a:srgbClr val="B3B3B3"/>
                </a:solidFill>
              </a:rPr>
              <a:t>Big increases in repayments overall – concentrated amongst the wealthiest graduates </a:t>
            </a:r>
          </a:p>
          <a:p>
            <a:pPr lvl="1">
              <a:buFont typeface="Arial" pitchFamily="34" charset="0"/>
              <a:buChar char="•"/>
            </a:pPr>
            <a:r>
              <a:rPr lang="en-GB" dirty="0">
                <a:solidFill>
                  <a:srgbClr val="B3B3B3"/>
                </a:solidFill>
              </a:rPr>
              <a:t>Nearly three-quarters expected to not clear in 30 years – like a graduate tax. </a:t>
            </a:r>
          </a:p>
          <a:p>
            <a:r>
              <a:rPr lang="en-GB" dirty="0"/>
              <a:t>For government 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Expected long run cost unchanged – though higher than expected (due to higher fees and sluggish earnings) and way more uncertain. </a:t>
            </a:r>
            <a:endParaRPr lang="en-GB" dirty="0">
              <a:solidFill>
                <a:srgbClr val="B3B3B3"/>
              </a:solidFill>
            </a:endParaRPr>
          </a:p>
          <a:p>
            <a:r>
              <a:rPr lang="en-GB" dirty="0"/>
              <a:t>For universities 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Much (more than 25%) better off on average, but distributional changes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since 2012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higher-than-expected government cost (plus generally squeezed public finances) have contributed to the following: </a:t>
            </a:r>
          </a:p>
          <a:p>
            <a:pPr>
              <a:buFont typeface="Arial" pitchFamily="34" charset="0"/>
              <a:buChar char="•"/>
            </a:pPr>
            <a:r>
              <a:rPr lang="en-GB" b="0" dirty="0"/>
              <a:t> Removal of NSP</a:t>
            </a:r>
          </a:p>
          <a:p>
            <a:pPr>
              <a:buFont typeface="Arial" pitchFamily="34" charset="0"/>
              <a:buChar char="•"/>
            </a:pPr>
            <a:r>
              <a:rPr lang="en-GB" b="0" dirty="0"/>
              <a:t> Removal of maintenance grants for poorest students (replaced with slightly larger loans). </a:t>
            </a:r>
          </a:p>
          <a:p>
            <a:pPr>
              <a:buFont typeface="Arial" pitchFamily="34" charset="0"/>
              <a:buChar char="•"/>
            </a:pPr>
            <a:r>
              <a:rPr lang="en-GB" b="0" dirty="0"/>
              <a:t> Removal of bursaries for nursing and midwifery </a:t>
            </a:r>
          </a:p>
          <a:p>
            <a:pPr lvl="3"/>
            <a:r>
              <a:rPr lang="en-GB" dirty="0"/>
              <a:t>Applications down by 23% - but places could still go up...</a:t>
            </a:r>
            <a:endParaRPr lang="en-GB" b="0" dirty="0"/>
          </a:p>
          <a:p>
            <a:pPr>
              <a:buFont typeface="Arial" pitchFamily="34" charset="0"/>
              <a:buChar char="•"/>
            </a:pPr>
            <a:r>
              <a:rPr lang="en-GB" b="0" dirty="0"/>
              <a:t> Freezing of the repayment threshold for five years</a:t>
            </a:r>
          </a:p>
          <a:p>
            <a:pPr lvl="3"/>
            <a:r>
              <a:rPr lang="en-GB" dirty="0"/>
              <a:t>Affects repayments for all graduates except those always below the threshold, every year. </a:t>
            </a:r>
            <a:endParaRPr lang="en-GB" b="0" dirty="0"/>
          </a:p>
          <a:p>
            <a:pPr lvl="3"/>
            <a:r>
              <a:rPr lang="en-GB" dirty="0"/>
              <a:t>Impacts middle-earnings graduates the most. </a:t>
            </a:r>
            <a:r>
              <a:rPr lang="en-GB" b="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b="0" dirty="0"/>
              <a:t> Reduction in the discount rate to 0.7% +RPI, from 2.2% + RPI. </a:t>
            </a:r>
          </a:p>
          <a:p>
            <a:pPr lvl="3"/>
            <a:r>
              <a:rPr lang="en-GB" dirty="0"/>
              <a:t>Increases valuation of repayments and hence the government asset. </a:t>
            </a:r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Higher Education Policy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– student debt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Parties' spending policies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IFS Powerpoint template with examples">
  <a:themeElements>
    <a:clrScheme name="Custom 1">
      <a:dk1>
        <a:srgbClr val="333333"/>
      </a:dk1>
      <a:lt1>
        <a:sysClr val="window" lastClr="FFFFFF"/>
      </a:lt1>
      <a:dk2>
        <a:srgbClr val="317B52"/>
      </a:dk2>
      <a:lt2>
        <a:srgbClr val="AFBC21"/>
      </a:lt2>
      <a:accent1>
        <a:srgbClr val="336750"/>
      </a:accent1>
      <a:accent2>
        <a:srgbClr val="AFBC21"/>
      </a:accent2>
      <a:accent3>
        <a:srgbClr val="D4D00E"/>
      </a:accent3>
      <a:accent4>
        <a:srgbClr val="93A445"/>
      </a:accent4>
      <a:accent5>
        <a:srgbClr val="B3B3B3"/>
      </a:accent5>
      <a:accent6>
        <a:srgbClr val="93A445"/>
      </a:accent6>
      <a:hlink>
        <a:srgbClr val="317B52"/>
      </a:hlink>
      <a:folHlink>
        <a:srgbClr val="317B52"/>
      </a:folHlink>
    </a:clrScheme>
    <a:fontScheme name="IFS report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ey 1">
      <a:srgbClr val="333333"/>
    </a:custClr>
    <a:custClr name="Grey 2">
      <a:srgbClr val="666666"/>
    </a:custClr>
    <a:custClr name="Grey 3">
      <a:srgbClr val="808080"/>
    </a:custClr>
    <a:custClr name="Grey 4">
      <a:srgbClr val="B3B3B3"/>
    </a:custClr>
    <a:custClr name="Grey 5">
      <a:srgbClr val="E6E6E6"/>
    </a:custClr>
    <a:custClr name="Grey 6">
      <a:srgbClr val="F2F2F2"/>
    </a:custClr>
    <a:custClr name="Chart 1">
      <a:srgbClr val="F26649"/>
    </a:custClr>
    <a:custClr name="Chart 2">
      <a:srgbClr val="82CEC1"/>
    </a:custClr>
    <a:custClr name="Chart 3">
      <a:srgbClr val="A884BC"/>
    </a:custClr>
    <a:custClr name="Chart 4">
      <a:srgbClr val="FFDD55"/>
    </a:custClr>
  </a:custClrLst>
  <a:extLst>
    <a:ext uri="{05A4C25C-085E-4340-85A3-A5531E510DB2}">
      <thm15:themeFamily xmlns:thm15="http://schemas.microsoft.com/office/thememl/2012/main" xmlns="" name="IFS PowerPoint Template.potx" id="{42C390B4-99F5-48EA-BAA2-78D63104BE2A}" vid="{D100B7F6-EF2E-4536-8EAF-BCE804C0CF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IFS Powerpoint template with examples</Template>
  <TotalTime>2163</TotalTime>
  <Words>1598</Words>
  <Application>Microsoft Office PowerPoint</Application>
  <PresentationFormat>On-screen Show (4:3)</PresentationFormat>
  <Paragraphs>225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Noto Sans</vt:lpstr>
      <vt:lpstr>Calibri</vt:lpstr>
      <vt:lpstr>IFS Powerpoint template with examples</vt:lpstr>
      <vt:lpstr>Higher Education policy in England: What has happened, where we are and where we are heading after the election</vt:lpstr>
      <vt:lpstr>Higher Education over the past 20 years </vt:lpstr>
      <vt:lpstr>The 2012 reforms </vt:lpstr>
      <vt:lpstr>The impact of the 2012 reforms </vt:lpstr>
      <vt:lpstr>Impact on graduate repayments </vt:lpstr>
      <vt:lpstr>Impact on graduate repayments </vt:lpstr>
      <vt:lpstr>The impact of the 2012 reforms </vt:lpstr>
      <vt:lpstr>Changes since 2012 </vt:lpstr>
      <vt:lpstr>Where we are now – student debt</vt:lpstr>
      <vt:lpstr>Where we are now – student debt </vt:lpstr>
      <vt:lpstr>Where we are now – graduate repayments</vt:lpstr>
      <vt:lpstr>Where we are now – graduate repayments </vt:lpstr>
      <vt:lpstr>Where we are now – graduate repayments  </vt:lpstr>
      <vt:lpstr>Where we are now – graduate repayments  </vt:lpstr>
      <vt:lpstr>Where we are now – graduate repayments  </vt:lpstr>
      <vt:lpstr>Where we are now </vt:lpstr>
      <vt:lpstr>Where we are heading after the election </vt:lpstr>
      <vt:lpstr>Where we are heading after the election </vt:lpstr>
      <vt:lpstr>Where we are now – graduate repayments  </vt:lpstr>
      <vt:lpstr>Where we are now – graduate repayments  </vt:lpstr>
      <vt:lpstr>Where we are now – graduate repayments  </vt:lpstr>
      <vt:lpstr>Where we are heading after the election </vt:lpstr>
      <vt:lpstr>Summary</vt:lpstr>
      <vt:lpstr>Summary     </vt:lpstr>
      <vt:lpstr>Thanks for listening </vt:lpstr>
      <vt:lpstr>Access to HE: the applications gap </vt:lpstr>
      <vt:lpstr>Access to HE: subject choices     </vt:lpstr>
      <vt:lpstr>SES gaps in earnings  </vt:lpstr>
    </vt:vector>
  </TitlesOfParts>
  <Company>Institute for Fiscal Studies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the presentation title here</dc:title>
  <dc:creator>rowena_c</dc:creator>
  <cp:lastModifiedBy>Jack_b</cp:lastModifiedBy>
  <cp:revision>140</cp:revision>
  <dcterms:created xsi:type="dcterms:W3CDTF">2017-05-20T17:34:46Z</dcterms:created>
  <dcterms:modified xsi:type="dcterms:W3CDTF">2017-11-29T17:23:10Z</dcterms:modified>
</cp:coreProperties>
</file>