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802" r:id="rId2"/>
    <p:sldMasterId id="2147483820" r:id="rId3"/>
  </p:sldMasterIdLst>
  <p:notesMasterIdLst>
    <p:notesMasterId r:id="rId20"/>
  </p:notesMasterIdLst>
  <p:handoutMasterIdLst>
    <p:handoutMasterId r:id="rId21"/>
  </p:handoutMasterIdLst>
  <p:sldIdLst>
    <p:sldId id="264" r:id="rId4"/>
    <p:sldId id="273" r:id="rId5"/>
    <p:sldId id="274" r:id="rId6"/>
    <p:sldId id="265" r:id="rId7"/>
    <p:sldId id="266" r:id="rId8"/>
    <p:sldId id="267" r:id="rId9"/>
    <p:sldId id="269" r:id="rId10"/>
    <p:sldId id="268" r:id="rId11"/>
    <p:sldId id="272" r:id="rId12"/>
    <p:sldId id="270" r:id="rId13"/>
    <p:sldId id="275" r:id="rId14"/>
    <p:sldId id="276" r:id="rId15"/>
    <p:sldId id="277" r:id="rId16"/>
    <p:sldId id="279" r:id="rId17"/>
    <p:sldId id="278" r:id="rId18"/>
    <p:sldId id="271" r:id="rId19"/>
  </p:sldIdLst>
  <p:sldSz cx="9144000" cy="6858000" type="screen4x3"/>
  <p:notesSz cx="6858000" cy="9144000"/>
  <p:embeddedFontLst>
    <p:embeddedFont>
      <p:font typeface="Noto Sans" pitchFamily="34" charset="0"/>
      <p:regular r:id="rId22"/>
      <p:bold r:id="rId23"/>
      <p:italic r:id="rId24"/>
      <p:boldItalic r:id="rId25"/>
    </p:embeddedFont>
    <p:embeddedFont>
      <p:font typeface="Cisalpin LT Std" pitchFamily="2"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FF"/>
    <a:srgbClr val="7BAA1E"/>
    <a:srgbClr val="808080"/>
    <a:srgbClr val="FFCCFF"/>
    <a:srgbClr val="6666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46" autoAdjust="0"/>
  </p:normalViewPr>
  <p:slideViewPr>
    <p:cSldViewPr>
      <p:cViewPr varScale="1">
        <p:scale>
          <a:sx n="111" d="100"/>
          <a:sy n="111" d="100"/>
        </p:scale>
        <p:origin x="-201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0834936130176991"/>
          <c:y val="4.2031626212012944E-2"/>
          <c:w val="0.88730749073366533"/>
          <c:h val="0.7187627166438999"/>
        </c:manualLayout>
      </c:layout>
      <c:barChart>
        <c:barDir val="col"/>
        <c:grouping val="stacked"/>
        <c:ser>
          <c:idx val="0"/>
          <c:order val="0"/>
          <c:tx>
            <c:strRef>
              <c:f>Sheet1!$A$2</c:f>
              <c:strCache>
                <c:ptCount val="1"/>
                <c:pt idx="0">
                  <c:v>Deficit</c:v>
                </c:pt>
              </c:strCache>
            </c:strRef>
          </c:tx>
          <c:spPr>
            <a:solidFill>
              <a:schemeClr val="accent1">
                <a:lumMod val="50000"/>
              </a:schemeClr>
            </a:solidFill>
            <a:ln>
              <a:noFill/>
            </a:ln>
          </c:spPr>
          <c:cat>
            <c:strRef>
              <c:f>Sheet1!$B$1:$N$1</c:f>
              <c:strCache>
                <c:ptCount val="13"/>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strCache>
            </c:strRef>
          </c:cat>
          <c:val>
            <c:numRef>
              <c:f>Sheet1!$B$2:$N$2</c:f>
              <c:numCache>
                <c:formatCode>General</c:formatCode>
                <c:ptCount val="13"/>
                <c:pt idx="0">
                  <c:v>9.9036785016946052</c:v>
                </c:pt>
                <c:pt idx="1">
                  <c:v>8.5631984281969782</c:v>
                </c:pt>
                <c:pt idx="2">
                  <c:v>7.0925475436422305</c:v>
                </c:pt>
                <c:pt idx="3">
                  <c:v>7.2130751780133284</c:v>
                </c:pt>
                <c:pt idx="4">
                  <c:v>5.8199208893132379</c:v>
                </c:pt>
                <c:pt idx="5">
                  <c:v>5.1442872621282056</c:v>
                </c:pt>
                <c:pt idx="6">
                  <c:v>3.8275129570495152</c:v>
                </c:pt>
                <c:pt idx="7">
                  <c:v>2.3841668533252331</c:v>
                </c:pt>
                <c:pt idx="8">
                  <c:v>2.8715301275957339</c:v>
                </c:pt>
                <c:pt idx="9">
                  <c:v>1.9479472033623122</c:v>
                </c:pt>
                <c:pt idx="10">
                  <c:v>0.985375289368421</c:v>
                </c:pt>
                <c:pt idx="11">
                  <c:v>0.91480606722631952</c:v>
                </c:pt>
                <c:pt idx="12">
                  <c:v>0.71801816558590958</c:v>
                </c:pt>
              </c:numCache>
            </c:numRef>
          </c:val>
        </c:ser>
        <c:overlap val="100"/>
        <c:axId val="55964800"/>
        <c:axId val="56580352"/>
      </c:barChart>
      <c:catAx>
        <c:axId val="55964800"/>
        <c:scaling>
          <c:orientation val="minMax"/>
        </c:scaling>
        <c:axPos val="b"/>
        <c:tickLblPos val="low"/>
        <c:txPr>
          <a:bodyPr rot="-5400000" vert="horz"/>
          <a:lstStyle/>
          <a:p>
            <a:pPr>
              <a:defRPr sz="1600"/>
            </a:pPr>
            <a:endParaRPr lang="en-US"/>
          </a:p>
        </c:txPr>
        <c:crossAx val="56580352"/>
        <c:crosses val="autoZero"/>
        <c:auto val="1"/>
        <c:lblAlgn val="ctr"/>
        <c:lblOffset val="100"/>
      </c:catAx>
      <c:valAx>
        <c:axId val="56580352"/>
        <c:scaling>
          <c:orientation val="minMax"/>
          <c:max val="10"/>
          <c:min val="-2"/>
        </c:scaling>
        <c:axPos val="l"/>
        <c:majorGridlines>
          <c:spPr>
            <a:ln>
              <a:prstDash val="dash"/>
            </a:ln>
          </c:spPr>
        </c:majorGridlines>
        <c:title>
          <c:tx>
            <c:rich>
              <a:bodyPr rot="-5400000" vert="horz"/>
              <a:lstStyle/>
              <a:p>
                <a:pPr>
                  <a:defRPr sz="1600"/>
                </a:pPr>
                <a:r>
                  <a:rPr lang="en-GB" sz="1600" b="0" i="0" baseline="0" dirty="0" smtClean="0">
                    <a:effectLst/>
                  </a:rPr>
                  <a:t>Per cent of national income</a:t>
                </a:r>
                <a:endParaRPr lang="en-GB" sz="1600" dirty="0">
                  <a:effectLst/>
                </a:endParaRPr>
              </a:p>
            </c:rich>
          </c:tx>
          <c:layout/>
        </c:title>
        <c:numFmt formatCode="General" sourceLinked="1"/>
        <c:tickLblPos val="nextTo"/>
        <c:crossAx val="55964800"/>
        <c:crosses val="autoZero"/>
        <c:crossBetween val="between"/>
        <c:majorUnit val="1"/>
        <c:minorUnit val="0.1"/>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0834936130176991"/>
          <c:y val="4.2031626212012924E-2"/>
          <c:w val="0.88730749073366522"/>
          <c:h val="0.71876271664389935"/>
        </c:manualLayout>
      </c:layout>
      <c:barChart>
        <c:barDir val="col"/>
        <c:grouping val="stacked"/>
        <c:ser>
          <c:idx val="0"/>
          <c:order val="0"/>
          <c:tx>
            <c:strRef>
              <c:f>Sheet1!$A$2</c:f>
              <c:strCache>
                <c:ptCount val="1"/>
                <c:pt idx="0">
                  <c:v>Structural deficit</c:v>
                </c:pt>
              </c:strCache>
            </c:strRef>
          </c:tx>
          <c:spPr>
            <a:solidFill>
              <a:schemeClr val="accent1">
                <a:lumMod val="50000"/>
              </a:schemeClr>
            </a:solidFill>
            <a:ln>
              <a:noFill/>
            </a:ln>
          </c:spPr>
          <c:cat>
            <c:strRef>
              <c:f>Sheet1!$B$1:$N$1</c:f>
              <c:strCache>
                <c:ptCount val="13"/>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strCache>
            </c:strRef>
          </c:cat>
          <c:val>
            <c:numRef>
              <c:f>Sheet1!$B$2:$N$2</c:f>
              <c:numCache>
                <c:formatCode>General</c:formatCode>
                <c:ptCount val="13"/>
                <c:pt idx="0">
                  <c:v>7.894821651314925</c:v>
                </c:pt>
                <c:pt idx="1">
                  <c:v>6.6144105904426516</c:v>
                </c:pt>
                <c:pt idx="2">
                  <c:v>5.1358899805876037</c:v>
                </c:pt>
                <c:pt idx="3">
                  <c:v>5.1778996137916424</c:v>
                </c:pt>
                <c:pt idx="4">
                  <c:v>4.265650568778935</c:v>
                </c:pt>
                <c:pt idx="5">
                  <c:v>4.4427972025658988</c:v>
                </c:pt>
                <c:pt idx="6">
                  <c:v>3.6030208672620154</c:v>
                </c:pt>
                <c:pt idx="7">
                  <c:v>2.384607629515977</c:v>
                </c:pt>
                <c:pt idx="8">
                  <c:v>2.9251416095007627</c:v>
                </c:pt>
                <c:pt idx="9">
                  <c:v>1.9279915124495843</c:v>
                </c:pt>
                <c:pt idx="10">
                  <c:v>0.91317130223110565</c:v>
                </c:pt>
                <c:pt idx="11">
                  <c:v>0.85536326095420256</c:v>
                </c:pt>
                <c:pt idx="12">
                  <c:v>0.70311856406741058</c:v>
                </c:pt>
              </c:numCache>
            </c:numRef>
          </c:val>
        </c:ser>
        <c:ser>
          <c:idx val="1"/>
          <c:order val="1"/>
          <c:tx>
            <c:strRef>
              <c:f>Sheet1!$A$3</c:f>
              <c:strCache>
                <c:ptCount val="1"/>
                <c:pt idx="0">
                  <c:v>Cyclical deficit</c:v>
                </c:pt>
              </c:strCache>
            </c:strRef>
          </c:tx>
          <c:spPr>
            <a:solidFill>
              <a:schemeClr val="accent2"/>
            </a:solidFill>
            <a:ln>
              <a:noFill/>
            </a:ln>
          </c:spPr>
          <c:cat>
            <c:strRef>
              <c:f>Sheet1!$B$1:$N$1</c:f>
              <c:strCache>
                <c:ptCount val="13"/>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strCache>
            </c:strRef>
          </c:cat>
          <c:val>
            <c:numRef>
              <c:f>Sheet1!$B$3:$N$3</c:f>
              <c:numCache>
                <c:formatCode>General</c:formatCode>
                <c:ptCount val="13"/>
                <c:pt idx="0">
                  <c:v>2.0088568503796798</c:v>
                </c:pt>
                <c:pt idx="1">
                  <c:v>1.9487878377543177</c:v>
                </c:pt>
                <c:pt idx="2">
                  <c:v>1.956657563054633</c:v>
                </c:pt>
                <c:pt idx="3">
                  <c:v>2.0351755642216869</c:v>
                </c:pt>
                <c:pt idx="4">
                  <c:v>1.5542703205342887</c:v>
                </c:pt>
                <c:pt idx="5">
                  <c:v>0.70149005956232013</c:v>
                </c:pt>
                <c:pt idx="6">
                  <c:v>0.22449208978750956</c:v>
                </c:pt>
                <c:pt idx="7">
                  <c:v>-4.4077619074389798E-4</c:v>
                </c:pt>
                <c:pt idx="8">
                  <c:v>-5.3611481905031275E-2</c:v>
                </c:pt>
                <c:pt idx="9">
                  <c:v>1.9955690912725203E-2</c:v>
                </c:pt>
                <c:pt idx="10">
                  <c:v>7.220398713731567E-2</c:v>
                </c:pt>
                <c:pt idx="11">
                  <c:v>5.9442806272116407E-2</c:v>
                </c:pt>
                <c:pt idx="12">
                  <c:v>1.4899601518499117E-2</c:v>
                </c:pt>
              </c:numCache>
            </c:numRef>
          </c:val>
        </c:ser>
        <c:overlap val="100"/>
        <c:axId val="57264768"/>
        <c:axId val="57409920"/>
      </c:barChart>
      <c:catAx>
        <c:axId val="57264768"/>
        <c:scaling>
          <c:orientation val="minMax"/>
        </c:scaling>
        <c:axPos val="b"/>
        <c:tickLblPos val="low"/>
        <c:txPr>
          <a:bodyPr rot="-5400000" vert="horz"/>
          <a:lstStyle/>
          <a:p>
            <a:pPr>
              <a:defRPr sz="1600"/>
            </a:pPr>
            <a:endParaRPr lang="en-US"/>
          </a:p>
        </c:txPr>
        <c:crossAx val="57409920"/>
        <c:crosses val="autoZero"/>
        <c:auto val="1"/>
        <c:lblAlgn val="ctr"/>
        <c:lblOffset val="100"/>
      </c:catAx>
      <c:valAx>
        <c:axId val="57409920"/>
        <c:scaling>
          <c:orientation val="minMax"/>
          <c:max val="10"/>
          <c:min val="-2"/>
        </c:scaling>
        <c:axPos val="l"/>
        <c:majorGridlines>
          <c:spPr>
            <a:ln>
              <a:prstDash val="dash"/>
            </a:ln>
          </c:spPr>
        </c:majorGridlines>
        <c:title>
          <c:tx>
            <c:rich>
              <a:bodyPr rot="-5400000" vert="horz"/>
              <a:lstStyle/>
              <a:p>
                <a:pPr>
                  <a:defRPr sz="1600"/>
                </a:pPr>
                <a:r>
                  <a:rPr lang="en-GB" sz="1600" b="0" i="0" baseline="0" dirty="0" smtClean="0">
                    <a:effectLst/>
                  </a:rPr>
                  <a:t>Per cent of national income</a:t>
                </a:r>
                <a:endParaRPr lang="en-GB" sz="1600" dirty="0">
                  <a:effectLst/>
                </a:endParaRPr>
              </a:p>
            </c:rich>
          </c:tx>
          <c:layout/>
        </c:title>
        <c:numFmt formatCode="General" sourceLinked="1"/>
        <c:tickLblPos val="nextTo"/>
        <c:crossAx val="57264768"/>
        <c:crosses val="autoZero"/>
        <c:crossBetween val="between"/>
        <c:majorUnit val="1"/>
        <c:minorUnit val="0.1"/>
      </c:valAx>
    </c:plotArea>
    <c:legend>
      <c:legendPos val="r"/>
      <c:layout>
        <c:manualLayout>
          <c:xMode val="edge"/>
          <c:yMode val="edge"/>
          <c:x val="0.73699221438539553"/>
          <c:y val="4.1584998156222394E-2"/>
          <c:w val="0.24051474720431398"/>
          <c:h val="0.14089238845144475"/>
        </c:manualLayout>
      </c:layout>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lrMapOvr bg1="dk2" tx1="lt1" bg2="dk1" tx2="lt2" accent1="accent1" accent2="accent2" accent3="accent3" accent4="accent4" accent5="accent5" accent6="accent6" hlink="hlink" folHlink="folHlink"/>
  <c:chart>
    <c:plotArea>
      <c:layout>
        <c:manualLayout>
          <c:layoutTarget val="inner"/>
          <c:xMode val="edge"/>
          <c:yMode val="edge"/>
          <c:x val="0.12204368596725984"/>
          <c:y val="1.7927839920991052E-2"/>
          <c:w val="0.85318128903551782"/>
          <c:h val="0.84295089897420061"/>
        </c:manualLayout>
      </c:layout>
      <c:lineChart>
        <c:grouping val="standard"/>
        <c:ser>
          <c:idx val="0"/>
          <c:order val="0"/>
          <c:tx>
            <c:strRef>
              <c:f>Sheet1!$R$5</c:f>
              <c:strCache>
                <c:ptCount val="1"/>
                <c:pt idx="0">
                  <c:v>Working-age with children</c:v>
                </c:pt>
              </c:strCache>
            </c:strRef>
          </c:tx>
          <c:spPr>
            <a:ln>
              <a:solidFill>
                <a:srgbClr val="FF0000"/>
              </a:solidFill>
            </a:ln>
          </c:spPr>
          <c:marker>
            <c:symbol val="square"/>
            <c:size val="7"/>
            <c:spPr>
              <a:solidFill>
                <a:srgbClr val="FF0000"/>
              </a:solidFill>
              <a:ln>
                <a:noFill/>
              </a:ln>
            </c:spPr>
          </c:marker>
          <c:cat>
            <c:strRef>
              <c:f>Sheet1!$Q$6:$Q$17</c:f>
              <c:strCache>
                <c:ptCount val="12"/>
                <c:pt idx="0">
                  <c:v>Poorest</c:v>
                </c:pt>
                <c:pt idx="1">
                  <c:v>2</c:v>
                </c:pt>
                <c:pt idx="2">
                  <c:v>3</c:v>
                </c:pt>
                <c:pt idx="3">
                  <c:v>4</c:v>
                </c:pt>
                <c:pt idx="4">
                  <c:v>5</c:v>
                </c:pt>
                <c:pt idx="5">
                  <c:v>6</c:v>
                </c:pt>
                <c:pt idx="6">
                  <c:v>7</c:v>
                </c:pt>
                <c:pt idx="7">
                  <c:v>8</c:v>
                </c:pt>
                <c:pt idx="8">
                  <c:v>9</c:v>
                </c:pt>
                <c:pt idx="9">
                  <c:v>Richest</c:v>
                </c:pt>
                <c:pt idx="11">
                  <c:v>All</c:v>
                </c:pt>
              </c:strCache>
            </c:strRef>
          </c:cat>
          <c:val>
            <c:numRef>
              <c:f>Sheet1!$R$6:$R$17</c:f>
              <c:numCache>
                <c:formatCode>0.0%</c:formatCode>
                <c:ptCount val="12"/>
                <c:pt idx="0">
                  <c:v>-0.17492596614975414</c:v>
                </c:pt>
                <c:pt idx="1">
                  <c:v>-0.12613608172702168</c:v>
                </c:pt>
                <c:pt idx="2">
                  <c:v>-8.639566225336974E-2</c:v>
                </c:pt>
                <c:pt idx="3">
                  <c:v>-6.3568008388985298E-2</c:v>
                </c:pt>
                <c:pt idx="4">
                  <c:v>-3.4738903163722086E-2</c:v>
                </c:pt>
                <c:pt idx="5">
                  <c:v>-7.2695510890524789E-3</c:v>
                </c:pt>
                <c:pt idx="6">
                  <c:v>8.5027659117726346E-4</c:v>
                </c:pt>
                <c:pt idx="7">
                  <c:v>6.3221466820914014E-3</c:v>
                </c:pt>
                <c:pt idx="8">
                  <c:v>7.5206179110323401E-3</c:v>
                </c:pt>
                <c:pt idx="9">
                  <c:v>-1.7148855195284445E-3</c:v>
                </c:pt>
                <c:pt idx="11">
                  <c:v>-3.2259865207724579E-2</c:v>
                </c:pt>
              </c:numCache>
            </c:numRef>
          </c:val>
        </c:ser>
        <c:ser>
          <c:idx val="1"/>
          <c:order val="1"/>
          <c:tx>
            <c:strRef>
              <c:f>Sheet1!$S$5</c:f>
              <c:strCache>
                <c:ptCount val="1"/>
                <c:pt idx="0">
                  <c:v>Working-age without children</c:v>
                </c:pt>
              </c:strCache>
            </c:strRef>
          </c:tx>
          <c:spPr>
            <a:ln>
              <a:solidFill>
                <a:srgbClr val="D2D001"/>
              </a:solidFill>
            </a:ln>
          </c:spPr>
          <c:marker>
            <c:symbol val="diamond"/>
            <c:size val="7"/>
            <c:spPr>
              <a:solidFill>
                <a:srgbClr val="D2D001"/>
              </a:solidFill>
              <a:ln>
                <a:noFill/>
              </a:ln>
            </c:spPr>
          </c:marker>
          <c:cat>
            <c:strRef>
              <c:f>Sheet1!$Q$6:$Q$17</c:f>
              <c:strCache>
                <c:ptCount val="12"/>
                <c:pt idx="0">
                  <c:v>Poorest</c:v>
                </c:pt>
                <c:pt idx="1">
                  <c:v>2</c:v>
                </c:pt>
                <c:pt idx="2">
                  <c:v>3</c:v>
                </c:pt>
                <c:pt idx="3">
                  <c:v>4</c:v>
                </c:pt>
                <c:pt idx="4">
                  <c:v>5</c:v>
                </c:pt>
                <c:pt idx="5">
                  <c:v>6</c:v>
                </c:pt>
                <c:pt idx="6">
                  <c:v>7</c:v>
                </c:pt>
                <c:pt idx="7">
                  <c:v>8</c:v>
                </c:pt>
                <c:pt idx="8">
                  <c:v>9</c:v>
                </c:pt>
                <c:pt idx="9">
                  <c:v>Richest</c:v>
                </c:pt>
                <c:pt idx="11">
                  <c:v>All</c:v>
                </c:pt>
              </c:strCache>
            </c:strRef>
          </c:cat>
          <c:val>
            <c:numRef>
              <c:f>Sheet1!$S$6:$S$17</c:f>
              <c:numCache>
                <c:formatCode>0.0%</c:formatCode>
                <c:ptCount val="12"/>
                <c:pt idx="0">
                  <c:v>-0.10812778317171159</c:v>
                </c:pt>
                <c:pt idx="1">
                  <c:v>-8.0765353640532472E-2</c:v>
                </c:pt>
                <c:pt idx="2">
                  <c:v>-5.172203621187655E-2</c:v>
                </c:pt>
                <c:pt idx="3">
                  <c:v>-3.0777883030660352E-2</c:v>
                </c:pt>
                <c:pt idx="4">
                  <c:v>-2.1512622854178182E-2</c:v>
                </c:pt>
                <c:pt idx="5">
                  <c:v>-1.223201751330532E-2</c:v>
                </c:pt>
                <c:pt idx="6">
                  <c:v>-3.9749472267549615E-3</c:v>
                </c:pt>
                <c:pt idx="7">
                  <c:v>2.9018007361046498E-3</c:v>
                </c:pt>
                <c:pt idx="8">
                  <c:v>4.5653036734938802E-3</c:v>
                </c:pt>
                <c:pt idx="9">
                  <c:v>2.5993034638729282E-3</c:v>
                </c:pt>
                <c:pt idx="11">
                  <c:v>-8.4346571753857527E-3</c:v>
                </c:pt>
              </c:numCache>
            </c:numRef>
          </c:val>
        </c:ser>
        <c:ser>
          <c:idx val="2"/>
          <c:order val="2"/>
          <c:tx>
            <c:strRef>
              <c:f>Sheet1!$T$5</c:f>
              <c:strCache>
                <c:ptCount val="1"/>
                <c:pt idx="0">
                  <c:v>Pensioner households</c:v>
                </c:pt>
              </c:strCache>
            </c:strRef>
          </c:tx>
          <c:spPr>
            <a:ln>
              <a:solidFill>
                <a:srgbClr val="248329"/>
              </a:solidFill>
            </a:ln>
          </c:spPr>
          <c:marker>
            <c:spPr>
              <a:solidFill>
                <a:srgbClr val="248329"/>
              </a:solidFill>
              <a:ln>
                <a:noFill/>
              </a:ln>
            </c:spPr>
          </c:marker>
          <c:cat>
            <c:strRef>
              <c:f>Sheet1!$Q$6:$Q$17</c:f>
              <c:strCache>
                <c:ptCount val="12"/>
                <c:pt idx="0">
                  <c:v>Poorest</c:v>
                </c:pt>
                <c:pt idx="1">
                  <c:v>2</c:v>
                </c:pt>
                <c:pt idx="2">
                  <c:v>3</c:v>
                </c:pt>
                <c:pt idx="3">
                  <c:v>4</c:v>
                </c:pt>
                <c:pt idx="4">
                  <c:v>5</c:v>
                </c:pt>
                <c:pt idx="5">
                  <c:v>6</c:v>
                </c:pt>
                <c:pt idx="6">
                  <c:v>7</c:v>
                </c:pt>
                <c:pt idx="7">
                  <c:v>8</c:v>
                </c:pt>
                <c:pt idx="8">
                  <c:v>9</c:v>
                </c:pt>
                <c:pt idx="9">
                  <c:v>Richest</c:v>
                </c:pt>
                <c:pt idx="11">
                  <c:v>All</c:v>
                </c:pt>
              </c:strCache>
            </c:strRef>
          </c:cat>
          <c:val>
            <c:numRef>
              <c:f>Sheet1!$T$6:$T$17</c:f>
              <c:numCache>
                <c:formatCode>0.0%</c:formatCode>
                <c:ptCount val="12"/>
                <c:pt idx="0">
                  <c:v>-2.9524132671350806E-2</c:v>
                </c:pt>
                <c:pt idx="1">
                  <c:v>-2.0245120883326088E-2</c:v>
                </c:pt>
                <c:pt idx="2">
                  <c:v>-1.9125901611639164E-2</c:v>
                </c:pt>
                <c:pt idx="3">
                  <c:v>-1.1789971673979261E-2</c:v>
                </c:pt>
                <c:pt idx="4">
                  <c:v>-5.8858415637658805E-3</c:v>
                </c:pt>
                <c:pt idx="5">
                  <c:v>2.5243753190071954E-3</c:v>
                </c:pt>
                <c:pt idx="6">
                  <c:v>5.870668360273653E-4</c:v>
                </c:pt>
                <c:pt idx="7">
                  <c:v>6.578330426816611E-3</c:v>
                </c:pt>
                <c:pt idx="8">
                  <c:v>7.5471579470691432E-3</c:v>
                </c:pt>
                <c:pt idx="9">
                  <c:v>5.2873171323409894E-3</c:v>
                </c:pt>
                <c:pt idx="11">
                  <c:v>-2.2769185313661179E-3</c:v>
                </c:pt>
              </c:numCache>
            </c:numRef>
          </c:val>
        </c:ser>
        <c:marker val="1"/>
        <c:axId val="57460608"/>
        <c:axId val="57520512"/>
      </c:lineChart>
      <c:catAx>
        <c:axId val="57460608"/>
        <c:scaling>
          <c:orientation val="minMax"/>
        </c:scaling>
        <c:axPos val="b"/>
        <c:title>
          <c:tx>
            <c:rich>
              <a:bodyPr/>
              <a:lstStyle/>
              <a:p>
                <a:pPr>
                  <a:defRPr sz="1000" b="0" i="0" u="none" strike="noStrike" baseline="0">
                    <a:solidFill>
                      <a:srgbClr val="333333"/>
                    </a:solidFill>
                    <a:latin typeface="Arial"/>
                    <a:ea typeface="Arial"/>
                    <a:cs typeface="Arial"/>
                  </a:defRPr>
                </a:pPr>
                <a:r>
                  <a:rPr lang="en-GB" sz="1600" b="0" i="0" u="none" strike="noStrike" baseline="0" dirty="0">
                    <a:solidFill>
                      <a:srgbClr val="333333"/>
                    </a:solidFill>
                    <a:latin typeface="Noto Sans" pitchFamily="34" charset="0"/>
                    <a:ea typeface="Noto Sans" pitchFamily="34" charset="0"/>
                    <a:cs typeface="Noto Sans" pitchFamily="34" charset="0"/>
                  </a:rPr>
                  <a:t>Income </a:t>
                </a:r>
                <a:r>
                  <a:rPr lang="en-GB" sz="1600" b="0" i="0" u="none" strike="noStrike" baseline="0" dirty="0" err="1">
                    <a:solidFill>
                      <a:srgbClr val="333333"/>
                    </a:solidFill>
                    <a:latin typeface="Noto Sans" pitchFamily="34" charset="0"/>
                    <a:ea typeface="Noto Sans" pitchFamily="34" charset="0"/>
                    <a:cs typeface="Noto Sans" pitchFamily="34" charset="0"/>
                  </a:rPr>
                  <a:t>Decile</a:t>
                </a:r>
                <a:r>
                  <a:rPr lang="en-GB" sz="1600" b="0" i="0" u="none" strike="noStrike" baseline="0" dirty="0">
                    <a:solidFill>
                      <a:srgbClr val="333333"/>
                    </a:solidFill>
                    <a:latin typeface="Noto Sans" pitchFamily="34" charset="0"/>
                    <a:ea typeface="Noto Sans" pitchFamily="34" charset="0"/>
                    <a:cs typeface="Noto Sans" pitchFamily="34" charset="0"/>
                  </a:rPr>
                  <a:t> Group</a:t>
                </a:r>
              </a:p>
            </c:rich>
          </c:tx>
          <c:layout>
            <c:manualLayout>
              <c:xMode val="edge"/>
              <c:yMode val="edge"/>
              <c:x val="0.37466558845670478"/>
              <c:y val="0.92921523380118265"/>
            </c:manualLayout>
          </c:layout>
        </c:title>
        <c:numFmt formatCode="General" sourceLinked="1"/>
        <c:tickLblPos val="low"/>
        <c:spPr>
          <a:ln>
            <a:solidFill>
              <a:srgbClr val="FFFFFF">
                <a:lumMod val="75000"/>
              </a:srgbClr>
            </a:solidFill>
          </a:ln>
        </c:spPr>
        <c:txPr>
          <a:bodyPr rot="0" vert="horz"/>
          <a:lstStyle/>
          <a:p>
            <a:pPr>
              <a:defRPr sz="1600" baseline="0">
                <a:solidFill>
                  <a:srgbClr val="333333"/>
                </a:solidFill>
              </a:defRPr>
            </a:pPr>
            <a:endParaRPr lang="en-US"/>
          </a:p>
        </c:txPr>
        <c:crossAx val="57520512"/>
        <c:crosses val="autoZero"/>
        <c:auto val="1"/>
        <c:lblAlgn val="ctr"/>
        <c:lblOffset val="100"/>
        <c:tickLblSkip val="1"/>
        <c:tickMarkSkip val="1"/>
      </c:catAx>
      <c:valAx>
        <c:axId val="57520512"/>
        <c:scaling>
          <c:orientation val="minMax"/>
          <c:max val="0.05"/>
          <c:min val="-0.2"/>
        </c:scaling>
        <c:axPos val="l"/>
        <c:majorGridlines>
          <c:spPr>
            <a:ln>
              <a:prstDash val="dash"/>
            </a:ln>
          </c:spPr>
        </c:majorGridlines>
        <c:title>
          <c:tx>
            <c:rich>
              <a:bodyPr/>
              <a:lstStyle/>
              <a:p>
                <a:pPr>
                  <a:defRPr sz="1600" b="0" i="0" u="none" strike="noStrike" baseline="0">
                    <a:solidFill>
                      <a:srgbClr val="333333"/>
                    </a:solidFill>
                    <a:latin typeface="+mj-lt"/>
                    <a:ea typeface="Cisalpin LT Std"/>
                    <a:cs typeface="Cisalpin LT Std"/>
                  </a:defRPr>
                </a:pPr>
                <a:r>
                  <a:rPr lang="en-GB" b="0" dirty="0" smtClean="0">
                    <a:solidFill>
                      <a:srgbClr val="333333"/>
                    </a:solidFill>
                    <a:latin typeface="Noto Sans" pitchFamily="34" charset="0"/>
                    <a:ea typeface="Noto Sans" pitchFamily="34" charset="0"/>
                    <a:cs typeface="Noto Sans" pitchFamily="34" charset="0"/>
                  </a:rPr>
                  <a:t>Change as a percent of net income</a:t>
                </a:r>
                <a:endParaRPr lang="en-GB" b="0" dirty="0">
                  <a:solidFill>
                    <a:srgbClr val="333333"/>
                  </a:solidFill>
                  <a:latin typeface="Noto Sans" pitchFamily="34" charset="0"/>
                  <a:ea typeface="Noto Sans" pitchFamily="34" charset="0"/>
                  <a:cs typeface="Noto Sans" pitchFamily="34" charset="0"/>
                </a:endParaRPr>
              </a:p>
            </c:rich>
          </c:tx>
          <c:layout>
            <c:manualLayout>
              <c:xMode val="edge"/>
              <c:yMode val="edge"/>
              <c:x val="0"/>
              <c:y val="0.12506727920414287"/>
            </c:manualLayout>
          </c:layout>
        </c:title>
        <c:numFmt formatCode="0%" sourceLinked="0"/>
        <c:tickLblPos val="nextTo"/>
        <c:spPr>
          <a:ln>
            <a:solidFill>
              <a:srgbClr val="FFFFFF">
                <a:lumMod val="75000"/>
              </a:srgbClr>
            </a:solidFill>
          </a:ln>
        </c:spPr>
        <c:txPr>
          <a:bodyPr rot="0" vert="horz"/>
          <a:lstStyle/>
          <a:p>
            <a:pPr>
              <a:defRPr sz="1600" baseline="0">
                <a:solidFill>
                  <a:srgbClr val="333333"/>
                </a:solidFill>
              </a:defRPr>
            </a:pPr>
            <a:endParaRPr lang="en-US"/>
          </a:p>
        </c:txPr>
        <c:crossAx val="57460608"/>
        <c:crosses val="autoZero"/>
        <c:crossBetween val="between"/>
      </c:valAx>
      <c:spPr>
        <a:noFill/>
        <a:ln w="25396">
          <a:noFill/>
        </a:ln>
      </c:spPr>
    </c:plotArea>
    <c:legend>
      <c:legendPos val="b"/>
      <c:layout>
        <c:manualLayout>
          <c:xMode val="edge"/>
          <c:yMode val="edge"/>
          <c:x val="0.21573689879868421"/>
          <c:y val="0.50520409819368794"/>
          <c:w val="0.6788693768325299"/>
          <c:h val="0.28354189196574786"/>
        </c:manualLayout>
      </c:layout>
      <c:txPr>
        <a:bodyPr/>
        <a:lstStyle/>
        <a:p>
          <a:pPr>
            <a:defRPr sz="1600">
              <a:solidFill>
                <a:srgbClr val="333333"/>
              </a:solidFill>
            </a:defRPr>
          </a:pPr>
          <a:endParaRPr lang="en-US"/>
        </a:p>
      </c:txPr>
    </c:legend>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plotArea>
      <c:layout/>
      <c:lineChart>
        <c:grouping val="standard"/>
        <c:ser>
          <c:idx val="0"/>
          <c:order val="0"/>
          <c:tx>
            <c:strRef>
              <c:f>Sheet1!$A$2</c:f>
              <c:strCache>
                <c:ptCount val="1"/>
                <c:pt idx="0">
                  <c:v>March 2013 assumption</c:v>
                </c:pt>
              </c:strCache>
            </c:strRef>
          </c:tx>
          <c:spPr>
            <a:ln w="25400">
              <a:solidFill>
                <a:schemeClr val="tx1"/>
              </a:solidFill>
            </a:ln>
          </c:spPr>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Sheet1!$B$2:$I$2</c:f>
              <c:numCache>
                <c:formatCode>General</c:formatCode>
                <c:ptCount val="8"/>
                <c:pt idx="0">
                  <c:v>1.7</c:v>
                </c:pt>
                <c:pt idx="1">
                  <c:v>4.5</c:v>
                </c:pt>
                <c:pt idx="2">
                  <c:v>6.1</c:v>
                </c:pt>
                <c:pt idx="3">
                  <c:v>7.2</c:v>
                </c:pt>
                <c:pt idx="4">
                  <c:v>7.4</c:v>
                </c:pt>
              </c:numCache>
            </c:numRef>
          </c:val>
        </c:ser>
        <c:ser>
          <c:idx val="1"/>
          <c:order val="1"/>
          <c:tx>
            <c:strRef>
              <c:f>Sheet1!$A$3</c:f>
              <c:strCache>
                <c:ptCount val="1"/>
                <c:pt idx="0">
                  <c:v>December 2013 assumption</c:v>
                </c:pt>
              </c:strCache>
            </c:strRef>
          </c:tx>
          <c:spPr>
            <a:ln w="25400">
              <a:solidFill>
                <a:schemeClr val="tx2"/>
              </a:solidFill>
            </a:ln>
          </c:spPr>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Sheet1!$B$3:$I$3</c:f>
              <c:numCache>
                <c:formatCode>General</c:formatCode>
                <c:ptCount val="8"/>
                <c:pt idx="0">
                  <c:v>0</c:v>
                </c:pt>
                <c:pt idx="1">
                  <c:v>0.4</c:v>
                </c:pt>
                <c:pt idx="2">
                  <c:v>2.9</c:v>
                </c:pt>
                <c:pt idx="3">
                  <c:v>5.8</c:v>
                </c:pt>
                <c:pt idx="4">
                  <c:v>6.6</c:v>
                </c:pt>
              </c:numCache>
            </c:numRef>
          </c:val>
        </c:ser>
        <c:ser>
          <c:idx val="2"/>
          <c:order val="2"/>
          <c:tx>
            <c:strRef>
              <c:f>Sheet1!$A$4</c:f>
              <c:strCache>
                <c:ptCount val="1"/>
                <c:pt idx="0">
                  <c:v>December 2014 DWP</c:v>
                </c:pt>
              </c:strCache>
            </c:strRef>
          </c:tx>
          <c:spPr>
            <a:ln w="25400">
              <a:solidFill>
                <a:schemeClr val="accent2">
                  <a:lumMod val="75000"/>
                </a:schemeClr>
              </a:solidFill>
            </a:ln>
          </c:spPr>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Sheet1!$B$4:$I$4</c:f>
              <c:numCache>
                <c:formatCode>General</c:formatCode>
                <c:ptCount val="8"/>
                <c:pt idx="0">
                  <c:v>0</c:v>
                </c:pt>
                <c:pt idx="1">
                  <c:v>0.2</c:v>
                </c:pt>
                <c:pt idx="2">
                  <c:v>1.5</c:v>
                </c:pt>
                <c:pt idx="3">
                  <c:v>4</c:v>
                </c:pt>
                <c:pt idx="4">
                  <c:v>5.7</c:v>
                </c:pt>
                <c:pt idx="5">
                  <c:v>6.7</c:v>
                </c:pt>
              </c:numCache>
            </c:numRef>
          </c:val>
        </c:ser>
        <c:ser>
          <c:idx val="3"/>
          <c:order val="3"/>
          <c:tx>
            <c:strRef>
              <c:f>Sheet1!$A$5</c:f>
              <c:strCache>
                <c:ptCount val="1"/>
                <c:pt idx="0">
                  <c:v>December 2014 OBR</c:v>
                </c:pt>
              </c:strCache>
            </c:strRef>
          </c:tx>
          <c:spPr>
            <a:ln w="25400">
              <a:solidFill>
                <a:schemeClr val="accent1">
                  <a:lumMod val="75000"/>
                </a:schemeClr>
              </a:solidFill>
            </a:ln>
          </c:spPr>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Sheet1!$B$5:$I$5</c:f>
              <c:numCache>
                <c:formatCode>General</c:formatCode>
                <c:ptCount val="8"/>
                <c:pt idx="0">
                  <c:v>0</c:v>
                </c:pt>
                <c:pt idx="1">
                  <c:v>0.2</c:v>
                </c:pt>
                <c:pt idx="2">
                  <c:v>0.70000000000000062</c:v>
                </c:pt>
                <c:pt idx="3">
                  <c:v>2.9</c:v>
                </c:pt>
                <c:pt idx="4">
                  <c:v>4.9000000000000004</c:v>
                </c:pt>
                <c:pt idx="5">
                  <c:v>6.3</c:v>
                </c:pt>
              </c:numCache>
            </c:numRef>
          </c:val>
        </c:ser>
        <c:ser>
          <c:idx val="4"/>
          <c:order val="4"/>
          <c:tx>
            <c:strRef>
              <c:f>Sheet1!$A$6</c:f>
              <c:strCache>
                <c:ptCount val="1"/>
                <c:pt idx="0">
                  <c:v>July 2015 assumption</c:v>
                </c:pt>
              </c:strCache>
            </c:strRef>
          </c:tx>
          <c:spPr>
            <a:ln w="25400">
              <a:solidFill>
                <a:schemeClr val="accent4">
                  <a:lumMod val="50000"/>
                </a:schemeClr>
              </a:solidFill>
            </a:ln>
          </c:spPr>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Sheet1!$B$6:$I$6</c:f>
              <c:numCache>
                <c:formatCode>General</c:formatCode>
                <c:ptCount val="8"/>
                <c:pt idx="0">
                  <c:v>0</c:v>
                </c:pt>
                <c:pt idx="1">
                  <c:v>0.1</c:v>
                </c:pt>
                <c:pt idx="2">
                  <c:v>0.60000000000000064</c:v>
                </c:pt>
                <c:pt idx="3">
                  <c:v>2.2000000000000002</c:v>
                </c:pt>
                <c:pt idx="4">
                  <c:v>4.0999999999999996</c:v>
                </c:pt>
                <c:pt idx="5">
                  <c:v>5.4</c:v>
                </c:pt>
                <c:pt idx="6">
                  <c:v>6.1</c:v>
                </c:pt>
              </c:numCache>
            </c:numRef>
          </c:val>
        </c:ser>
        <c:ser>
          <c:idx val="5"/>
          <c:order val="5"/>
          <c:tx>
            <c:strRef>
              <c:f>Sheet1!$A$7</c:f>
              <c:strCache>
                <c:ptCount val="1"/>
                <c:pt idx="0">
                  <c:v>November 2015 DWP</c:v>
                </c:pt>
              </c:strCache>
            </c:strRef>
          </c:tx>
          <c:spPr>
            <a:ln w="25400">
              <a:solidFill>
                <a:srgbClr val="FF0000"/>
              </a:solidFill>
            </a:ln>
          </c:spPr>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Sheet1!$B$7:$I$7</c:f>
              <c:numCache>
                <c:formatCode>General</c:formatCode>
                <c:ptCount val="8"/>
                <c:pt idx="0">
                  <c:v>0</c:v>
                </c:pt>
                <c:pt idx="1">
                  <c:v>0.1</c:v>
                </c:pt>
                <c:pt idx="2">
                  <c:v>0.30000000000000032</c:v>
                </c:pt>
                <c:pt idx="3">
                  <c:v>1.4</c:v>
                </c:pt>
                <c:pt idx="4">
                  <c:v>3.3</c:v>
                </c:pt>
                <c:pt idx="5">
                  <c:v>5</c:v>
                </c:pt>
                <c:pt idx="6">
                  <c:v>6.2</c:v>
                </c:pt>
              </c:numCache>
            </c:numRef>
          </c:val>
        </c:ser>
        <c:ser>
          <c:idx val="6"/>
          <c:order val="6"/>
          <c:tx>
            <c:strRef>
              <c:f>Sheet1!$A$8</c:f>
              <c:strCache>
                <c:ptCount val="1"/>
                <c:pt idx="0">
                  <c:v>November 2015 OBR</c:v>
                </c:pt>
              </c:strCache>
            </c:strRef>
          </c:tx>
          <c:spPr>
            <a:ln w="25400">
              <a:solidFill>
                <a:srgbClr val="FFC000"/>
              </a:solidFill>
            </a:ln>
          </c:spPr>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Sheet1!$B$8:$I$8</c:f>
              <c:numCache>
                <c:formatCode>General</c:formatCode>
                <c:ptCount val="8"/>
                <c:pt idx="0">
                  <c:v>0</c:v>
                </c:pt>
                <c:pt idx="1">
                  <c:v>0.1</c:v>
                </c:pt>
                <c:pt idx="2">
                  <c:v>0.30000000000000032</c:v>
                </c:pt>
                <c:pt idx="3">
                  <c:v>1.4</c:v>
                </c:pt>
                <c:pt idx="4">
                  <c:v>3.3</c:v>
                </c:pt>
                <c:pt idx="5">
                  <c:v>4.8</c:v>
                </c:pt>
                <c:pt idx="6">
                  <c:v>5.8</c:v>
                </c:pt>
              </c:numCache>
            </c:numRef>
          </c:val>
        </c:ser>
        <c:ser>
          <c:idx val="7"/>
          <c:order val="7"/>
          <c:tx>
            <c:strRef>
              <c:f>Sheet1!$A$9</c:f>
              <c:strCache>
                <c:ptCount val="1"/>
                <c:pt idx="0">
                  <c:v>November 2016 DWP</c:v>
                </c:pt>
              </c:strCache>
            </c:strRef>
          </c:tx>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Sheet1!$B$9:$I$9</c:f>
              <c:numCache>
                <c:formatCode>0.0</c:formatCode>
                <c:ptCount val="8"/>
                <c:pt idx="0">
                  <c:v>0</c:v>
                </c:pt>
                <c:pt idx="1">
                  <c:v>0</c:v>
                </c:pt>
                <c:pt idx="2">
                  <c:v>0.31500000000000034</c:v>
                </c:pt>
                <c:pt idx="3">
                  <c:v>1.42</c:v>
                </c:pt>
                <c:pt idx="4">
                  <c:v>3.4499999999999997</c:v>
                </c:pt>
                <c:pt idx="5">
                  <c:v>5.2249999999999943</c:v>
                </c:pt>
                <c:pt idx="6">
                  <c:v>6.56</c:v>
                </c:pt>
                <c:pt idx="7">
                  <c:v>7.34</c:v>
                </c:pt>
              </c:numCache>
            </c:numRef>
          </c:val>
        </c:ser>
        <c:ser>
          <c:idx val="8"/>
          <c:order val="8"/>
          <c:tx>
            <c:strRef>
              <c:f>Sheet1!$A$10</c:f>
              <c:strCache>
                <c:ptCount val="1"/>
                <c:pt idx="0">
                  <c:v>November 2016 OBR</c:v>
                </c:pt>
              </c:strCache>
            </c:strRef>
          </c:tx>
          <c:marker>
            <c:symbol val="none"/>
          </c:marker>
          <c:cat>
            <c:strRef>
              <c:f>Sheet1!$B$1:$I$1</c:f>
              <c:strCache>
                <c:ptCount val="8"/>
                <c:pt idx="0">
                  <c:v>2014–15</c:v>
                </c:pt>
                <c:pt idx="1">
                  <c:v>2015–16</c:v>
                </c:pt>
                <c:pt idx="2">
                  <c:v>2016–17</c:v>
                </c:pt>
                <c:pt idx="3">
                  <c:v>2017–18</c:v>
                </c:pt>
                <c:pt idx="4">
                  <c:v>2018–19</c:v>
                </c:pt>
                <c:pt idx="5">
                  <c:v>2019–20</c:v>
                </c:pt>
                <c:pt idx="6">
                  <c:v>2020–21</c:v>
                </c:pt>
                <c:pt idx="7">
                  <c:v>2021-22</c:v>
                </c:pt>
              </c:strCache>
            </c:strRef>
          </c:cat>
          <c:val>
            <c:numRef>
              <c:f>Sheet1!$B$10:$I$10</c:f>
              <c:numCache>
                <c:formatCode>0.0</c:formatCode>
                <c:ptCount val="8"/>
                <c:pt idx="0">
                  <c:v>0</c:v>
                </c:pt>
                <c:pt idx="1">
                  <c:v>0</c:v>
                </c:pt>
                <c:pt idx="2">
                  <c:v>0.29500000000000032</c:v>
                </c:pt>
                <c:pt idx="3">
                  <c:v>0.67000000000000093</c:v>
                </c:pt>
                <c:pt idx="4">
                  <c:v>2.2749999999999999</c:v>
                </c:pt>
                <c:pt idx="5">
                  <c:v>4.1849999999999943</c:v>
                </c:pt>
                <c:pt idx="6">
                  <c:v>5.585</c:v>
                </c:pt>
                <c:pt idx="7">
                  <c:v>6.7</c:v>
                </c:pt>
              </c:numCache>
            </c:numRef>
          </c:val>
        </c:ser>
        <c:marker val="1"/>
        <c:axId val="57888768"/>
        <c:axId val="57890304"/>
      </c:lineChart>
      <c:catAx>
        <c:axId val="57888768"/>
        <c:scaling>
          <c:orientation val="minMax"/>
        </c:scaling>
        <c:axPos val="b"/>
        <c:numFmt formatCode="General" sourceLinked="1"/>
        <c:tickLblPos val="nextTo"/>
        <c:spPr>
          <a:ln w="3175">
            <a:solidFill>
              <a:schemeClr val="tx1"/>
            </a:solidFill>
          </a:ln>
        </c:spPr>
        <c:txPr>
          <a:bodyPr/>
          <a:lstStyle/>
          <a:p>
            <a:pPr>
              <a:defRPr sz="1400"/>
            </a:pPr>
            <a:endParaRPr lang="en-US"/>
          </a:p>
        </c:txPr>
        <c:crossAx val="57890304"/>
        <c:crosses val="autoZero"/>
        <c:auto val="1"/>
        <c:lblAlgn val="ctr"/>
        <c:lblOffset val="100"/>
      </c:catAx>
      <c:valAx>
        <c:axId val="57890304"/>
        <c:scaling>
          <c:orientation val="minMax"/>
        </c:scaling>
        <c:axPos val="l"/>
        <c:majorGridlines>
          <c:spPr>
            <a:ln w="3175">
              <a:solidFill>
                <a:schemeClr val="tx1"/>
              </a:solidFill>
              <a:prstDash val="dash"/>
            </a:ln>
          </c:spPr>
        </c:majorGridlines>
        <c:title>
          <c:tx>
            <c:rich>
              <a:bodyPr rot="-5400000" vert="horz"/>
              <a:lstStyle/>
              <a:p>
                <a:pPr>
                  <a:defRPr sz="1600"/>
                </a:pPr>
                <a:r>
                  <a:rPr lang="en-GB" sz="1600"/>
                  <a:t>Average caseload (million)</a:t>
                </a:r>
              </a:p>
            </c:rich>
          </c:tx>
          <c:layout/>
        </c:title>
        <c:numFmt formatCode="General" sourceLinked="1"/>
        <c:tickLblPos val="nextTo"/>
        <c:spPr>
          <a:ln w="3175">
            <a:solidFill>
              <a:schemeClr val="tx1"/>
            </a:solidFill>
            <a:prstDash val="solid"/>
          </a:ln>
        </c:spPr>
        <c:txPr>
          <a:bodyPr/>
          <a:lstStyle/>
          <a:p>
            <a:pPr>
              <a:defRPr sz="1400">
                <a:solidFill>
                  <a:schemeClr val="tx1"/>
                </a:solidFill>
              </a:defRPr>
            </a:pPr>
            <a:endParaRPr lang="en-US"/>
          </a:p>
        </c:txPr>
        <c:crossAx val="57888768"/>
        <c:crosses val="autoZero"/>
        <c:crossBetween val="between"/>
      </c:valAx>
    </c:plotArea>
    <c:legend>
      <c:legendPos val="b"/>
      <c:layout/>
      <c:txPr>
        <a:bodyPr/>
        <a:lstStyle/>
        <a:p>
          <a:pPr>
            <a:defRPr sz="1200"/>
          </a:pPr>
          <a:endParaRPr lang="en-US"/>
        </a:p>
      </c:txPr>
    </c:legend>
    <c:plotVisOnly val="1"/>
    <c:dispBlanksAs val="gap"/>
  </c:chart>
  <c:spPr>
    <a:ln>
      <a:noFill/>
    </a:ln>
  </c:spPr>
  <c:txPr>
    <a:bodyPr/>
    <a:lstStyle/>
    <a:p>
      <a:pPr>
        <a:defRPr sz="900" b="0">
          <a:latin typeface="Cisalpin LT Std" pitchFamily="50"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bar"/>
        <c:grouping val="stacked"/>
        <c:ser>
          <c:idx val="0"/>
          <c:order val="0"/>
          <c:tx>
            <c:strRef>
              <c:f>Sheet1!$B$1</c:f>
              <c:strCache>
                <c:ptCount val="1"/>
                <c:pt idx="0">
                  <c:v>2017 NLW</c:v>
                </c:pt>
              </c:strCache>
            </c:strRef>
          </c:tx>
          <c:spPr>
            <a:solidFill>
              <a:schemeClr val="accent2"/>
            </a:solidFill>
          </c:spPr>
          <c:cat>
            <c:strRef>
              <c:f>Sheet1!$A$2:$A$4</c:f>
              <c:strCache>
                <c:ptCount val="3"/>
                <c:pt idx="0">
                  <c:v>18-20</c:v>
                </c:pt>
                <c:pt idx="1">
                  <c:v>18-24</c:v>
                </c:pt>
                <c:pt idx="2">
                  <c:v>25+</c:v>
                </c:pt>
              </c:strCache>
            </c:strRef>
          </c:cat>
          <c:val>
            <c:numRef>
              <c:f>Sheet1!$B$2:$B$4</c:f>
              <c:numCache>
                <c:formatCode>0%</c:formatCode>
                <c:ptCount val="3"/>
                <c:pt idx="0">
                  <c:v>0.12000000000000002</c:v>
                </c:pt>
                <c:pt idx="1">
                  <c:v>0.12000000000000002</c:v>
                </c:pt>
                <c:pt idx="2" formatCode="General">
                  <c:v>8.0000000000000029E-2</c:v>
                </c:pt>
              </c:numCache>
            </c:numRef>
          </c:val>
        </c:ser>
        <c:ser>
          <c:idx val="1"/>
          <c:order val="1"/>
          <c:tx>
            <c:strRef>
              <c:f>Sheet1!$C$1</c:f>
              <c:strCache>
                <c:ptCount val="1"/>
                <c:pt idx="0">
                  <c:v>Addition under government plans 2020</c:v>
                </c:pt>
              </c:strCache>
            </c:strRef>
          </c:tx>
          <c:spPr>
            <a:solidFill>
              <a:srgbClr val="00B0F0"/>
            </a:solidFill>
          </c:spPr>
          <c:cat>
            <c:strRef>
              <c:f>Sheet1!$A$2:$A$4</c:f>
              <c:strCache>
                <c:ptCount val="3"/>
                <c:pt idx="0">
                  <c:v>18-20</c:v>
                </c:pt>
                <c:pt idx="1">
                  <c:v>18-24</c:v>
                </c:pt>
                <c:pt idx="2">
                  <c:v>25+</c:v>
                </c:pt>
              </c:strCache>
            </c:strRef>
          </c:cat>
          <c:val>
            <c:numRef>
              <c:f>Sheet1!$C$2:$C$4</c:f>
              <c:numCache>
                <c:formatCode>0%</c:formatCode>
                <c:ptCount val="3"/>
                <c:pt idx="0">
                  <c:v>0</c:v>
                </c:pt>
                <c:pt idx="1">
                  <c:v>0</c:v>
                </c:pt>
                <c:pt idx="2" formatCode="General">
                  <c:v>3.9999999999999994E-2</c:v>
                </c:pt>
              </c:numCache>
            </c:numRef>
          </c:val>
        </c:ser>
        <c:ser>
          <c:idx val="2"/>
          <c:order val="2"/>
          <c:tx>
            <c:strRef>
              <c:f>Sheet1!$D$1</c:f>
              <c:strCache>
                <c:ptCount val="1"/>
                <c:pt idx="0">
                  <c:v>Further addition under Labour plans 2020</c:v>
                </c:pt>
              </c:strCache>
            </c:strRef>
          </c:tx>
          <c:spPr>
            <a:solidFill>
              <a:srgbClr val="C00000"/>
            </a:solidFill>
          </c:spPr>
          <c:cat>
            <c:strRef>
              <c:f>Sheet1!$A$2:$A$4</c:f>
              <c:strCache>
                <c:ptCount val="3"/>
                <c:pt idx="0">
                  <c:v>18-20</c:v>
                </c:pt>
                <c:pt idx="1">
                  <c:v>18-24</c:v>
                </c:pt>
                <c:pt idx="2">
                  <c:v>25+</c:v>
                </c:pt>
              </c:strCache>
            </c:strRef>
          </c:cat>
          <c:val>
            <c:numRef>
              <c:f>Sheet1!$D$2:$D$4</c:f>
              <c:numCache>
                <c:formatCode>0%</c:formatCode>
                <c:ptCount val="3"/>
                <c:pt idx="0">
                  <c:v>0.65000000000000024</c:v>
                </c:pt>
                <c:pt idx="1">
                  <c:v>0.48000000000000009</c:v>
                </c:pt>
                <c:pt idx="2" formatCode="General">
                  <c:v>0.1</c:v>
                </c:pt>
              </c:numCache>
            </c:numRef>
          </c:val>
        </c:ser>
        <c:overlap val="100"/>
        <c:axId val="58011008"/>
        <c:axId val="58012800"/>
      </c:barChart>
      <c:catAx>
        <c:axId val="58011008"/>
        <c:scaling>
          <c:orientation val="minMax"/>
        </c:scaling>
        <c:axPos val="l"/>
        <c:numFmt formatCode="General" sourceLinked="1"/>
        <c:tickLblPos val="nextTo"/>
        <c:crossAx val="58012800"/>
        <c:crosses val="autoZero"/>
        <c:auto val="1"/>
        <c:lblAlgn val="ctr"/>
        <c:lblOffset val="100"/>
      </c:catAx>
      <c:valAx>
        <c:axId val="58012800"/>
        <c:scaling>
          <c:orientation val="minMax"/>
          <c:max val="0.8"/>
        </c:scaling>
        <c:axPos val="b"/>
        <c:majorGridlines>
          <c:spPr>
            <a:ln>
              <a:prstDash val="sysDash"/>
            </a:ln>
          </c:spPr>
        </c:majorGridlines>
        <c:numFmt formatCode="0%" sourceLinked="1"/>
        <c:tickLblPos val="nextTo"/>
        <c:crossAx val="58011008"/>
        <c:crosses val="autoZero"/>
        <c:crossBetween val="between"/>
      </c:valAx>
    </c:plotArea>
    <c:legend>
      <c:legendPos val="r"/>
      <c:layout>
        <c:manualLayout>
          <c:xMode val="edge"/>
          <c:yMode val="edge"/>
          <c:x val="0.6793287827794583"/>
          <c:y val="2.6850639300409655E-2"/>
          <c:w val="0.31104812179151231"/>
          <c:h val="0.90701404319920431"/>
        </c:manualLayout>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32343079722505103"/>
          <c:y val="9.7934568640876893E-2"/>
          <c:w val="0.64561147598974056"/>
          <c:h val="0.82563206093803487"/>
        </c:manualLayout>
      </c:layout>
      <c:barChart>
        <c:barDir val="bar"/>
        <c:grouping val="stacked"/>
        <c:ser>
          <c:idx val="0"/>
          <c:order val="0"/>
          <c:tx>
            <c:strRef>
              <c:f>Sheet1!$B$1</c:f>
              <c:strCache>
                <c:ptCount val="1"/>
                <c:pt idx="0">
                  <c:v>2017 NLW</c:v>
                </c:pt>
              </c:strCache>
            </c:strRef>
          </c:tx>
          <c:spPr>
            <a:solidFill>
              <a:schemeClr val="accent2"/>
            </a:solidFill>
          </c:spPr>
          <c:cat>
            <c:strRef>
              <c:f>Sheet1!$A$2:$A$21</c:f>
              <c:strCache>
                <c:ptCount val="20"/>
                <c:pt idx="0">
                  <c:v>Public sector</c:v>
                </c:pt>
                <c:pt idx="1">
                  <c:v>Private sector</c:v>
                </c:pt>
                <c:pt idx="3">
                  <c:v>Female</c:v>
                </c:pt>
                <c:pt idx="4">
                  <c:v>Male</c:v>
                </c:pt>
                <c:pt idx="6">
                  <c:v>Part time</c:v>
                </c:pt>
                <c:pt idx="7">
                  <c:v>Full time </c:v>
                </c:pt>
                <c:pt idx="9">
                  <c:v>London</c:v>
                </c:pt>
                <c:pt idx="10">
                  <c:v>South East</c:v>
                </c:pt>
                <c:pt idx="11">
                  <c:v>Scotland</c:v>
                </c:pt>
                <c:pt idx="12">
                  <c:v>East</c:v>
                </c:pt>
                <c:pt idx="13">
                  <c:v>South West</c:v>
                </c:pt>
                <c:pt idx="14">
                  <c:v>Wales</c:v>
                </c:pt>
                <c:pt idx="15">
                  <c:v>West Midlands</c:v>
                </c:pt>
                <c:pt idx="16">
                  <c:v>North West</c:v>
                </c:pt>
                <c:pt idx="17">
                  <c:v>North East</c:v>
                </c:pt>
                <c:pt idx="18">
                  <c:v>Yorkshire and The Humber</c:v>
                </c:pt>
                <c:pt idx="19">
                  <c:v>East Midlands</c:v>
                </c:pt>
              </c:strCache>
            </c:strRef>
          </c:cat>
          <c:val>
            <c:numRef>
              <c:f>Sheet1!$B$2:$B$21</c:f>
              <c:numCache>
                <c:formatCode>General</c:formatCode>
                <c:ptCount val="20"/>
                <c:pt idx="0">
                  <c:v>2.0000000000000004E-2</c:v>
                </c:pt>
                <c:pt idx="1">
                  <c:v>0.1</c:v>
                </c:pt>
                <c:pt idx="3">
                  <c:v>0.11</c:v>
                </c:pt>
                <c:pt idx="4">
                  <c:v>0.05</c:v>
                </c:pt>
                <c:pt idx="6">
                  <c:v>0.19</c:v>
                </c:pt>
                <c:pt idx="7">
                  <c:v>4.0000000000000008E-2</c:v>
                </c:pt>
                <c:pt idx="9">
                  <c:v>0.05</c:v>
                </c:pt>
                <c:pt idx="10">
                  <c:v>6.0000000000000005E-2</c:v>
                </c:pt>
                <c:pt idx="11">
                  <c:v>7.0000000000000021E-2</c:v>
                </c:pt>
                <c:pt idx="12">
                  <c:v>8.0000000000000016E-2</c:v>
                </c:pt>
                <c:pt idx="13">
                  <c:v>8.0000000000000016E-2</c:v>
                </c:pt>
                <c:pt idx="14">
                  <c:v>9.0000000000000011E-2</c:v>
                </c:pt>
                <c:pt idx="15">
                  <c:v>0.1</c:v>
                </c:pt>
                <c:pt idx="16">
                  <c:v>0.1</c:v>
                </c:pt>
                <c:pt idx="17">
                  <c:v>0.1</c:v>
                </c:pt>
                <c:pt idx="18">
                  <c:v>0.1</c:v>
                </c:pt>
                <c:pt idx="19">
                  <c:v>0.1</c:v>
                </c:pt>
              </c:numCache>
            </c:numRef>
          </c:val>
        </c:ser>
        <c:ser>
          <c:idx val="1"/>
          <c:order val="1"/>
          <c:tx>
            <c:strRef>
              <c:f>Sheet1!$C$1</c:f>
              <c:strCache>
                <c:ptCount val="1"/>
                <c:pt idx="0">
                  <c:v>Addition under government plans 2020</c:v>
                </c:pt>
              </c:strCache>
            </c:strRef>
          </c:tx>
          <c:spPr>
            <a:solidFill>
              <a:srgbClr val="00B0F0"/>
            </a:solidFill>
          </c:spPr>
          <c:cat>
            <c:strRef>
              <c:f>Sheet1!$A$2:$A$21</c:f>
              <c:strCache>
                <c:ptCount val="20"/>
                <c:pt idx="0">
                  <c:v>Public sector</c:v>
                </c:pt>
                <c:pt idx="1">
                  <c:v>Private sector</c:v>
                </c:pt>
                <c:pt idx="3">
                  <c:v>Female</c:v>
                </c:pt>
                <c:pt idx="4">
                  <c:v>Male</c:v>
                </c:pt>
                <c:pt idx="6">
                  <c:v>Part time</c:v>
                </c:pt>
                <c:pt idx="7">
                  <c:v>Full time </c:v>
                </c:pt>
                <c:pt idx="9">
                  <c:v>London</c:v>
                </c:pt>
                <c:pt idx="10">
                  <c:v>South East</c:v>
                </c:pt>
                <c:pt idx="11">
                  <c:v>Scotland</c:v>
                </c:pt>
                <c:pt idx="12">
                  <c:v>East</c:v>
                </c:pt>
                <c:pt idx="13">
                  <c:v>South West</c:v>
                </c:pt>
                <c:pt idx="14">
                  <c:v>Wales</c:v>
                </c:pt>
                <c:pt idx="15">
                  <c:v>West Midlands</c:v>
                </c:pt>
                <c:pt idx="16">
                  <c:v>North West</c:v>
                </c:pt>
                <c:pt idx="17">
                  <c:v>North East</c:v>
                </c:pt>
                <c:pt idx="18">
                  <c:v>Yorkshire and The Humber</c:v>
                </c:pt>
                <c:pt idx="19">
                  <c:v>East Midlands</c:v>
                </c:pt>
              </c:strCache>
            </c:strRef>
          </c:cat>
          <c:val>
            <c:numRef>
              <c:f>Sheet1!$C$2:$C$21</c:f>
              <c:numCache>
                <c:formatCode>General</c:formatCode>
                <c:ptCount val="20"/>
                <c:pt idx="0">
                  <c:v>2.0000000000000004E-2</c:v>
                </c:pt>
                <c:pt idx="1">
                  <c:v>4.9999999999999996E-2</c:v>
                </c:pt>
                <c:pt idx="3">
                  <c:v>0.05</c:v>
                </c:pt>
                <c:pt idx="4">
                  <c:v>3.0000000000000002E-2</c:v>
                </c:pt>
                <c:pt idx="6">
                  <c:v>7.0000000000000021E-2</c:v>
                </c:pt>
                <c:pt idx="7">
                  <c:v>1.9999999999999997E-2</c:v>
                </c:pt>
                <c:pt idx="9">
                  <c:v>2.0000000000000007E-2</c:v>
                </c:pt>
                <c:pt idx="10">
                  <c:v>3.0000000000000002E-2</c:v>
                </c:pt>
                <c:pt idx="11">
                  <c:v>3.9999999999999994E-2</c:v>
                </c:pt>
                <c:pt idx="12">
                  <c:v>3.9999999999999994E-2</c:v>
                </c:pt>
                <c:pt idx="13">
                  <c:v>0.05</c:v>
                </c:pt>
                <c:pt idx="14">
                  <c:v>5.0000000000000024E-2</c:v>
                </c:pt>
                <c:pt idx="15">
                  <c:v>4.0000000000000015E-2</c:v>
                </c:pt>
                <c:pt idx="16">
                  <c:v>4.0000000000000015E-2</c:v>
                </c:pt>
                <c:pt idx="17">
                  <c:v>4.0000000000000015E-2</c:v>
                </c:pt>
                <c:pt idx="18">
                  <c:v>4.9999999999999996E-2</c:v>
                </c:pt>
                <c:pt idx="19">
                  <c:v>4.9999999999999996E-2</c:v>
                </c:pt>
              </c:numCache>
            </c:numRef>
          </c:val>
        </c:ser>
        <c:ser>
          <c:idx val="2"/>
          <c:order val="2"/>
          <c:tx>
            <c:strRef>
              <c:f>Sheet1!$D$1</c:f>
              <c:strCache>
                <c:ptCount val="1"/>
                <c:pt idx="0">
                  <c:v>Further addition under Labour plans 2020</c:v>
                </c:pt>
              </c:strCache>
            </c:strRef>
          </c:tx>
          <c:spPr>
            <a:solidFill>
              <a:srgbClr val="C00000"/>
            </a:solidFill>
          </c:spPr>
          <c:cat>
            <c:strRef>
              <c:f>Sheet1!$A$2:$A$21</c:f>
              <c:strCache>
                <c:ptCount val="20"/>
                <c:pt idx="0">
                  <c:v>Public sector</c:v>
                </c:pt>
                <c:pt idx="1">
                  <c:v>Private sector</c:v>
                </c:pt>
                <c:pt idx="3">
                  <c:v>Female</c:v>
                </c:pt>
                <c:pt idx="4">
                  <c:v>Male</c:v>
                </c:pt>
                <c:pt idx="6">
                  <c:v>Part time</c:v>
                </c:pt>
                <c:pt idx="7">
                  <c:v>Full time </c:v>
                </c:pt>
                <c:pt idx="9">
                  <c:v>London</c:v>
                </c:pt>
                <c:pt idx="10">
                  <c:v>South East</c:v>
                </c:pt>
                <c:pt idx="11">
                  <c:v>Scotland</c:v>
                </c:pt>
                <c:pt idx="12">
                  <c:v>East</c:v>
                </c:pt>
                <c:pt idx="13">
                  <c:v>South West</c:v>
                </c:pt>
                <c:pt idx="14">
                  <c:v>Wales</c:v>
                </c:pt>
                <c:pt idx="15">
                  <c:v>West Midlands</c:v>
                </c:pt>
                <c:pt idx="16">
                  <c:v>North West</c:v>
                </c:pt>
                <c:pt idx="17">
                  <c:v>North East</c:v>
                </c:pt>
                <c:pt idx="18">
                  <c:v>Yorkshire and The Humber</c:v>
                </c:pt>
                <c:pt idx="19">
                  <c:v>East Midlands</c:v>
                </c:pt>
              </c:strCache>
            </c:strRef>
          </c:cat>
          <c:val>
            <c:numRef>
              <c:f>Sheet1!$D$2:$D$21</c:f>
              <c:numCache>
                <c:formatCode>General</c:formatCode>
                <c:ptCount val="20"/>
                <c:pt idx="0">
                  <c:v>7.0000000000000021E-2</c:v>
                </c:pt>
                <c:pt idx="1">
                  <c:v>0.11000000000000001</c:v>
                </c:pt>
                <c:pt idx="3">
                  <c:v>0.13</c:v>
                </c:pt>
                <c:pt idx="4">
                  <c:v>8.0000000000000016E-2</c:v>
                </c:pt>
                <c:pt idx="6">
                  <c:v>0.18000000000000002</c:v>
                </c:pt>
                <c:pt idx="7">
                  <c:v>8.0000000000000029E-2</c:v>
                </c:pt>
                <c:pt idx="9">
                  <c:v>6.0000000000000005E-2</c:v>
                </c:pt>
                <c:pt idx="10">
                  <c:v>0.1</c:v>
                </c:pt>
                <c:pt idx="11">
                  <c:v>0.10000000000000003</c:v>
                </c:pt>
                <c:pt idx="12">
                  <c:v>0.12000000000000001</c:v>
                </c:pt>
                <c:pt idx="13">
                  <c:v>0.10999999999999999</c:v>
                </c:pt>
                <c:pt idx="14">
                  <c:v>0.12000000000000001</c:v>
                </c:pt>
                <c:pt idx="15">
                  <c:v>0.12000000000000001</c:v>
                </c:pt>
                <c:pt idx="16">
                  <c:v>0.12000000000000001</c:v>
                </c:pt>
                <c:pt idx="17">
                  <c:v>0.12000000000000001</c:v>
                </c:pt>
                <c:pt idx="18">
                  <c:v>0.11000000000000001</c:v>
                </c:pt>
                <c:pt idx="19">
                  <c:v>0.12000000000000002</c:v>
                </c:pt>
              </c:numCache>
            </c:numRef>
          </c:val>
        </c:ser>
        <c:overlap val="100"/>
        <c:axId val="58116352"/>
        <c:axId val="58122240"/>
      </c:barChart>
      <c:catAx>
        <c:axId val="58116352"/>
        <c:scaling>
          <c:orientation val="minMax"/>
        </c:scaling>
        <c:axPos val="l"/>
        <c:numFmt formatCode="General" sourceLinked="1"/>
        <c:tickLblPos val="nextTo"/>
        <c:crossAx val="58122240"/>
        <c:crosses val="autoZero"/>
        <c:auto val="1"/>
        <c:lblAlgn val="ctr"/>
        <c:lblOffset val="100"/>
      </c:catAx>
      <c:valAx>
        <c:axId val="58122240"/>
        <c:scaling>
          <c:orientation val="minMax"/>
          <c:max val="0.5"/>
          <c:min val="0"/>
        </c:scaling>
        <c:axPos val="b"/>
        <c:majorGridlines>
          <c:spPr>
            <a:ln>
              <a:prstDash val="sysDash"/>
            </a:ln>
          </c:spPr>
        </c:majorGridlines>
        <c:numFmt formatCode="0%" sourceLinked="0"/>
        <c:tickLblPos val="nextTo"/>
        <c:crossAx val="58116352"/>
        <c:crosses val="autoZero"/>
        <c:crossBetween val="between"/>
      </c:valAx>
    </c:plotArea>
    <c:legend>
      <c:legendPos val="r"/>
      <c:layout>
        <c:manualLayout>
          <c:xMode val="edge"/>
          <c:yMode val="edge"/>
          <c:x val="0"/>
          <c:y val="3.4237202851451251E-5"/>
          <c:w val="0.98836881057484993"/>
          <c:h val="0.1099214738103393"/>
        </c:manualLayout>
      </c:layout>
    </c:legend>
    <c:plotVisOnly val="1"/>
    <c:dispBlanksAs val="gap"/>
  </c:chart>
  <c:spPr>
    <a:ln>
      <a:noFill/>
    </a:ln>
  </c:spPr>
  <c:txPr>
    <a:bodyPr/>
    <a:lstStyle/>
    <a:p>
      <a:pPr>
        <a:defRPr sz="12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0.1265952755905512"/>
          <c:y val="3.2319220966944402E-2"/>
          <c:w val="0.8161258064755299"/>
          <c:h val="0.83045113925976644"/>
        </c:manualLayout>
      </c:layout>
      <c:scatterChart>
        <c:scatterStyle val="lineMarker"/>
        <c:ser>
          <c:idx val="0"/>
          <c:order val="0"/>
          <c:tx>
            <c:strRef>
              <c:f>Sheet1!$B$1</c:f>
              <c:strCache>
                <c:ptCount val="1"/>
                <c:pt idx="0">
                  <c:v>Non-apprentice</c:v>
                </c:pt>
              </c:strCache>
            </c:strRef>
          </c:tx>
          <c:spPr>
            <a:ln w="31750">
              <a:solidFill>
                <a:srgbClr val="00B0F0"/>
              </a:solidFill>
            </a:ln>
          </c:spPr>
          <c:marker>
            <c:symbol val="none"/>
          </c:marker>
          <c:xVal>
            <c:numRef>
              <c:f>Sheet1!$A$2:$A$16</c:f>
              <c:numCache>
                <c:formatCode>General</c:formatCode>
                <c:ptCount val="15"/>
                <c:pt idx="0">
                  <c:v>16</c:v>
                </c:pt>
                <c:pt idx="1">
                  <c:v>17</c:v>
                </c:pt>
                <c:pt idx="2">
                  <c:v>18</c:v>
                </c:pt>
                <c:pt idx="3">
                  <c:v>18</c:v>
                </c:pt>
                <c:pt idx="4">
                  <c:v>19</c:v>
                </c:pt>
                <c:pt idx="5">
                  <c:v>19</c:v>
                </c:pt>
                <c:pt idx="6">
                  <c:v>20</c:v>
                </c:pt>
                <c:pt idx="7">
                  <c:v>21</c:v>
                </c:pt>
                <c:pt idx="8">
                  <c:v>21</c:v>
                </c:pt>
                <c:pt idx="9">
                  <c:v>22</c:v>
                </c:pt>
                <c:pt idx="10">
                  <c:v>23</c:v>
                </c:pt>
                <c:pt idx="11">
                  <c:v>24</c:v>
                </c:pt>
                <c:pt idx="12">
                  <c:v>25</c:v>
                </c:pt>
                <c:pt idx="13">
                  <c:v>25</c:v>
                </c:pt>
                <c:pt idx="14">
                  <c:v>26</c:v>
                </c:pt>
              </c:numCache>
            </c:numRef>
          </c:xVal>
          <c:yVal>
            <c:numRef>
              <c:f>Sheet1!$B$2:$B$16</c:f>
              <c:numCache>
                <c:formatCode>General</c:formatCode>
                <c:ptCount val="15"/>
                <c:pt idx="0">
                  <c:v>142.45875000000001</c:v>
                </c:pt>
                <c:pt idx="1">
                  <c:v>142.45875000000001</c:v>
                </c:pt>
                <c:pt idx="2">
                  <c:v>142.45875000000001</c:v>
                </c:pt>
                <c:pt idx="3">
                  <c:v>199.47</c:v>
                </c:pt>
                <c:pt idx="4">
                  <c:v>199.47</c:v>
                </c:pt>
                <c:pt idx="5">
                  <c:v>199.47</c:v>
                </c:pt>
                <c:pt idx="6">
                  <c:v>199.47</c:v>
                </c:pt>
                <c:pt idx="7">
                  <c:v>199.47</c:v>
                </c:pt>
                <c:pt idx="8">
                  <c:v>264.3817499999999</c:v>
                </c:pt>
                <c:pt idx="9">
                  <c:v>264.3817499999999</c:v>
                </c:pt>
                <c:pt idx="10">
                  <c:v>264.3817499999999</c:v>
                </c:pt>
                <c:pt idx="11">
                  <c:v>264.3817499999999</c:v>
                </c:pt>
                <c:pt idx="12">
                  <c:v>264.3817499999999</c:v>
                </c:pt>
                <c:pt idx="13">
                  <c:v>282.85650000000004</c:v>
                </c:pt>
                <c:pt idx="14">
                  <c:v>282.85650000000004</c:v>
                </c:pt>
              </c:numCache>
            </c:numRef>
          </c:yVal>
        </c:ser>
        <c:ser>
          <c:idx val="1"/>
          <c:order val="1"/>
          <c:tx>
            <c:strRef>
              <c:f>Sheet1!$C$1</c:f>
              <c:strCache>
                <c:ptCount val="1"/>
                <c:pt idx="0">
                  <c:v>Apprentice – in first year of apprenticeship</c:v>
                </c:pt>
              </c:strCache>
            </c:strRef>
          </c:tx>
          <c:spPr>
            <a:ln w="31750">
              <a:solidFill>
                <a:srgbClr val="317B52"/>
              </a:solidFill>
            </a:ln>
          </c:spPr>
          <c:marker>
            <c:symbol val="none"/>
          </c:marker>
          <c:xVal>
            <c:numRef>
              <c:f>Sheet1!$A$2:$A$16</c:f>
              <c:numCache>
                <c:formatCode>General</c:formatCode>
                <c:ptCount val="15"/>
                <c:pt idx="0">
                  <c:v>16</c:v>
                </c:pt>
                <c:pt idx="1">
                  <c:v>17</c:v>
                </c:pt>
                <c:pt idx="2">
                  <c:v>18</c:v>
                </c:pt>
                <c:pt idx="3">
                  <c:v>18</c:v>
                </c:pt>
                <c:pt idx="4">
                  <c:v>19</c:v>
                </c:pt>
                <c:pt idx="5">
                  <c:v>19</c:v>
                </c:pt>
                <c:pt idx="6">
                  <c:v>20</c:v>
                </c:pt>
                <c:pt idx="7">
                  <c:v>21</c:v>
                </c:pt>
                <c:pt idx="8">
                  <c:v>21</c:v>
                </c:pt>
                <c:pt idx="9">
                  <c:v>22</c:v>
                </c:pt>
                <c:pt idx="10">
                  <c:v>23</c:v>
                </c:pt>
                <c:pt idx="11">
                  <c:v>24</c:v>
                </c:pt>
                <c:pt idx="12">
                  <c:v>25</c:v>
                </c:pt>
                <c:pt idx="13">
                  <c:v>25</c:v>
                </c:pt>
                <c:pt idx="14">
                  <c:v>26</c:v>
                </c:pt>
              </c:numCache>
            </c:numRef>
          </c:xVal>
          <c:yVal>
            <c:numRef>
              <c:f>Sheet1!$C$2:$C$16</c:f>
              <c:numCache>
                <c:formatCode>General</c:formatCode>
                <c:ptCount val="15"/>
                <c:pt idx="0">
                  <c:v>123.1125</c:v>
                </c:pt>
                <c:pt idx="1">
                  <c:v>123.1125</c:v>
                </c:pt>
                <c:pt idx="2">
                  <c:v>123.1125</c:v>
                </c:pt>
                <c:pt idx="3">
                  <c:v>123.1125</c:v>
                </c:pt>
                <c:pt idx="4">
                  <c:v>123.1125</c:v>
                </c:pt>
                <c:pt idx="5">
                  <c:v>123.1125</c:v>
                </c:pt>
                <c:pt idx="6">
                  <c:v>123.1125</c:v>
                </c:pt>
                <c:pt idx="7">
                  <c:v>123.1125</c:v>
                </c:pt>
                <c:pt idx="8">
                  <c:v>123.1125</c:v>
                </c:pt>
                <c:pt idx="9">
                  <c:v>123.1125</c:v>
                </c:pt>
                <c:pt idx="10">
                  <c:v>123.1125</c:v>
                </c:pt>
                <c:pt idx="11">
                  <c:v>123.1125</c:v>
                </c:pt>
                <c:pt idx="12">
                  <c:v>123.1125</c:v>
                </c:pt>
                <c:pt idx="13">
                  <c:v>123.1125</c:v>
                </c:pt>
                <c:pt idx="14">
                  <c:v>123.1125</c:v>
                </c:pt>
              </c:numCache>
            </c:numRef>
          </c:yVal>
        </c:ser>
        <c:ser>
          <c:idx val="2"/>
          <c:order val="2"/>
          <c:tx>
            <c:strRef>
              <c:f>Sheet1!$D$1</c:f>
              <c:strCache>
                <c:ptCount val="1"/>
                <c:pt idx="0">
                  <c:v>Apprentice – after first year of apprenticeship</c:v>
                </c:pt>
              </c:strCache>
            </c:strRef>
          </c:tx>
          <c:spPr>
            <a:ln w="31750">
              <a:solidFill>
                <a:srgbClr val="7030A0"/>
              </a:solidFill>
              <a:prstDash val="sysDash"/>
            </a:ln>
          </c:spPr>
          <c:marker>
            <c:symbol val="none"/>
          </c:marker>
          <c:xVal>
            <c:numRef>
              <c:f>Sheet1!$A$2:$A$16</c:f>
              <c:numCache>
                <c:formatCode>General</c:formatCode>
                <c:ptCount val="15"/>
                <c:pt idx="0">
                  <c:v>16</c:v>
                </c:pt>
                <c:pt idx="1">
                  <c:v>17</c:v>
                </c:pt>
                <c:pt idx="2">
                  <c:v>18</c:v>
                </c:pt>
                <c:pt idx="3">
                  <c:v>18</c:v>
                </c:pt>
                <c:pt idx="4">
                  <c:v>19</c:v>
                </c:pt>
                <c:pt idx="5">
                  <c:v>19</c:v>
                </c:pt>
                <c:pt idx="6">
                  <c:v>20</c:v>
                </c:pt>
                <c:pt idx="7">
                  <c:v>21</c:v>
                </c:pt>
                <c:pt idx="8">
                  <c:v>21</c:v>
                </c:pt>
                <c:pt idx="9">
                  <c:v>22</c:v>
                </c:pt>
                <c:pt idx="10">
                  <c:v>23</c:v>
                </c:pt>
                <c:pt idx="11">
                  <c:v>24</c:v>
                </c:pt>
                <c:pt idx="12">
                  <c:v>25</c:v>
                </c:pt>
                <c:pt idx="13">
                  <c:v>25</c:v>
                </c:pt>
                <c:pt idx="14">
                  <c:v>26</c:v>
                </c:pt>
              </c:numCache>
            </c:numRef>
          </c:xVal>
          <c:yVal>
            <c:numRef>
              <c:f>Sheet1!$D$2:$D$16</c:f>
              <c:numCache>
                <c:formatCode>General</c:formatCode>
                <c:ptCount val="15"/>
                <c:pt idx="0">
                  <c:v>123.1125</c:v>
                </c:pt>
                <c:pt idx="1">
                  <c:v>123.1125</c:v>
                </c:pt>
                <c:pt idx="2">
                  <c:v>123.1125</c:v>
                </c:pt>
                <c:pt idx="3">
                  <c:v>123.1125</c:v>
                </c:pt>
                <c:pt idx="4">
                  <c:v>123.1125</c:v>
                </c:pt>
                <c:pt idx="5">
                  <c:v>199.47</c:v>
                </c:pt>
                <c:pt idx="6">
                  <c:v>199.47</c:v>
                </c:pt>
                <c:pt idx="7">
                  <c:v>199.47</c:v>
                </c:pt>
                <c:pt idx="8">
                  <c:v>251.99625</c:v>
                </c:pt>
                <c:pt idx="9">
                  <c:v>251.99625</c:v>
                </c:pt>
                <c:pt idx="10">
                  <c:v>251.99625</c:v>
                </c:pt>
                <c:pt idx="11">
                  <c:v>251.99625</c:v>
                </c:pt>
                <c:pt idx="12">
                  <c:v>251.99625</c:v>
                </c:pt>
                <c:pt idx="13">
                  <c:v>282.85650000000004</c:v>
                </c:pt>
                <c:pt idx="14">
                  <c:v>282.85650000000004</c:v>
                </c:pt>
              </c:numCache>
            </c:numRef>
          </c:yVal>
        </c:ser>
        <c:axId val="59185792"/>
        <c:axId val="59200256"/>
      </c:scatterChart>
      <c:valAx>
        <c:axId val="59185792"/>
        <c:scaling>
          <c:orientation val="minMax"/>
          <c:max val="26"/>
          <c:min val="16"/>
        </c:scaling>
        <c:axPos val="b"/>
        <c:title>
          <c:tx>
            <c:rich>
              <a:bodyPr/>
              <a:lstStyle/>
              <a:p>
                <a:pPr>
                  <a:defRPr/>
                </a:pPr>
                <a:r>
                  <a:rPr lang="en-GB"/>
                  <a:t>Age</a:t>
                </a:r>
              </a:p>
            </c:rich>
          </c:tx>
          <c:layout>
            <c:manualLayout>
              <c:xMode val="edge"/>
              <c:yMode val="edge"/>
              <c:x val="0.50622458352160349"/>
              <c:y val="0.93146543035678364"/>
            </c:manualLayout>
          </c:layout>
        </c:title>
        <c:numFmt formatCode="General" sourceLinked="1"/>
        <c:tickLblPos val="nextTo"/>
        <c:spPr>
          <a:ln w="3175">
            <a:solidFill>
              <a:srgbClr val="333333"/>
            </a:solidFill>
          </a:ln>
        </c:spPr>
        <c:crossAx val="59200256"/>
        <c:crosses val="autoZero"/>
        <c:crossBetween val="midCat"/>
      </c:valAx>
      <c:valAx>
        <c:axId val="59200256"/>
        <c:scaling>
          <c:orientation val="minMax"/>
        </c:scaling>
        <c:axPos val="l"/>
        <c:majorGridlines>
          <c:spPr>
            <a:ln w="3175">
              <a:solidFill>
                <a:srgbClr val="333333"/>
              </a:solidFill>
              <a:prstDash val="dash"/>
            </a:ln>
          </c:spPr>
        </c:majorGridlines>
        <c:title>
          <c:tx>
            <c:rich>
              <a:bodyPr rot="-5400000" vert="horz"/>
              <a:lstStyle/>
              <a:p>
                <a:pPr>
                  <a:defRPr/>
                </a:pPr>
                <a:r>
                  <a:rPr lang="en-GB"/>
                  <a:t>Employer cost,  £ per week, 2017–18</a:t>
                </a:r>
              </a:p>
            </c:rich>
          </c:tx>
          <c:layout>
            <c:manualLayout>
              <c:xMode val="edge"/>
              <c:yMode val="edge"/>
              <c:x val="1.8910606762390001E-3"/>
              <c:y val="7.2277758758416064E-2"/>
            </c:manualLayout>
          </c:layout>
        </c:title>
        <c:numFmt formatCode="General" sourceLinked="1"/>
        <c:tickLblPos val="nextTo"/>
        <c:spPr>
          <a:ln w="3175">
            <a:solidFill>
              <a:srgbClr val="333333"/>
            </a:solidFill>
          </a:ln>
        </c:spPr>
        <c:crossAx val="59185792"/>
        <c:crosses val="autoZero"/>
        <c:crossBetween val="midCat"/>
      </c:valAx>
    </c:plotArea>
    <c:legend>
      <c:legendPos val="r"/>
      <c:layout>
        <c:manualLayout>
          <c:xMode val="edge"/>
          <c:yMode val="edge"/>
          <c:x val="0.16431211861233527"/>
          <c:y val="0.57142839353793029"/>
          <c:w val="0.74787935085402046"/>
          <c:h val="0.2324720793523187"/>
        </c:manualLayout>
      </c:layout>
    </c:legend>
    <c:plotVisOnly val="1"/>
    <c:dispBlanksAs val="gap"/>
  </c:chart>
  <c:spPr>
    <a:ln>
      <a:noFill/>
    </a:ln>
  </c:spPr>
  <c:txPr>
    <a:bodyPr/>
    <a:lstStyle/>
    <a:p>
      <a:pPr>
        <a:defRPr sz="16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024664-C790-4259-9170-40C913F24737}" type="datetimeFigureOut">
              <a:rPr lang="en-GB"/>
              <a:pPr>
                <a:defRPr/>
              </a:pPr>
              <a:t>05/10/2017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24D06B5-0292-4D55-8C8D-5139D6C0409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BD8D3-509A-4EAA-A326-ADB8582431AF}" type="datetimeFigureOut">
              <a:rPr lang="en-GB"/>
              <a:pPr>
                <a:defRPr/>
              </a:pPr>
              <a:t>05/10/2017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E3D4F7-6031-45E5-B60D-FFEDB1B95A5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r>
              <a:rPr lang="en-GB" smtClean="0"/>
              <a:t>Slide Title 1</a:t>
            </a:r>
          </a:p>
          <a:p>
            <a:pPr eaLnBrk="1" hangingPunct="1">
              <a:spcBef>
                <a:spcPct val="0"/>
              </a:spcBef>
            </a:pPr>
            <a:r>
              <a:rPr lang="en-GB" smtClean="0"/>
              <a:t>Presentation template 2</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0F2A13-2842-42A3-933C-F503BCC68ED4}" type="slidenum">
              <a:rPr lang="en-GB" smtClean="0"/>
              <a:pPr fontAlgn="base">
                <a:spcBef>
                  <a:spcPct val="0"/>
                </a:spcBef>
                <a:spcAft>
                  <a:spcPct val="0"/>
                </a:spcAft>
                <a:defRPr/>
              </a:pPr>
              <a:t>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2519363"/>
            <a:ext cx="6300788" cy="324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00788" y="2519363"/>
            <a:ext cx="355600" cy="3240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656388" y="2519363"/>
            <a:ext cx="1660525" cy="32400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8316913" y="2519363"/>
            <a:ext cx="827087" cy="3240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0"/>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3" name="Subtitle 2"/>
          <p:cNvSpPr>
            <a:spLocks noGrp="1"/>
          </p:cNvSpPr>
          <p:nvPr>
            <p:ph type="subTitle" idx="1"/>
          </p:nvPr>
        </p:nvSpPr>
        <p:spPr>
          <a:xfrm>
            <a:off x="612000" y="2828244"/>
            <a:ext cx="6400800" cy="1251032"/>
          </a:xfrm>
        </p:spPr>
        <p:txBody>
          <a:bodyPr>
            <a:norm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611188" y="6102000"/>
            <a:ext cx="2376487" cy="396000"/>
          </a:xfrm>
        </p:spPr>
        <p:txBody>
          <a:bodyPr/>
          <a:lstStyle>
            <a:lvl1pPr>
              <a:defRPr sz="1000"/>
            </a:lvl1pPr>
          </a:lstStyle>
          <a:p>
            <a:pPr lvl="0"/>
            <a:r>
              <a:rPr lang="en-US" noProof="0" smtClean="0"/>
              <a:t>Click icon to add picture</a:t>
            </a:r>
            <a:endParaRPr lang="en-US" noProof="0" dirty="0"/>
          </a:p>
        </p:txBody>
      </p:sp>
      <p:sp>
        <p:nvSpPr>
          <p:cNvPr id="11" name="Picture Placeholder 9"/>
          <p:cNvSpPr>
            <a:spLocks noGrp="1"/>
          </p:cNvSpPr>
          <p:nvPr>
            <p:ph type="pic" sz="quarter" idx="11"/>
          </p:nvPr>
        </p:nvSpPr>
        <p:spPr>
          <a:xfrm>
            <a:off x="3491880" y="6102000"/>
            <a:ext cx="2376487" cy="396000"/>
          </a:xfrm>
        </p:spPr>
        <p:txBody>
          <a:bodyPr/>
          <a:lstStyle>
            <a:lvl1pPr>
              <a:defRPr sz="1100"/>
            </a:lvl1pPr>
          </a:lstStyle>
          <a:p>
            <a:pPr lvl="0"/>
            <a:r>
              <a:rPr lang="en-US" noProof="0" smtClean="0"/>
              <a:t>Click icon to add picture</a:t>
            </a:r>
            <a:endParaRPr lang="en-GB" noProof="0" dirty="0"/>
          </a:p>
        </p:txBody>
      </p:sp>
      <p:sp>
        <p:nvSpPr>
          <p:cNvPr id="16" name="Title 15"/>
          <p:cNvSpPr>
            <a:spLocks noGrp="1"/>
          </p:cNvSpPr>
          <p:nvPr>
            <p:ph type="title"/>
          </p:nvPr>
        </p:nvSpPr>
        <p:spPr>
          <a:xfrm>
            <a:off x="611560" y="1517164"/>
            <a:ext cx="6336704" cy="710952"/>
          </a:xfrm>
          <a:prstGeom prst="rect">
            <a:avLst/>
          </a:prstGeom>
        </p:spPr>
        <p:txBody>
          <a:bodyPr/>
          <a:lstStyle>
            <a:lvl1pPr algn="l">
              <a:defRPr lang="en-GB" sz="2200" b="1" kern="1200" baseline="0" dirty="0">
                <a:solidFill>
                  <a:schemeClr val="accent2"/>
                </a:solidFill>
                <a:latin typeface="Noto Sans" pitchFamily="34" charset="0"/>
                <a:ea typeface="Noto Sans" pitchFamily="34" charset="0"/>
                <a:cs typeface="+mj-cs"/>
              </a:defRPr>
            </a:lvl1pPr>
          </a:lstStyle>
          <a:p>
            <a:pPr lvl="0"/>
            <a:r>
              <a:rPr lang="en-US" smtClean="0"/>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full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a:off x="612775" y="6300788"/>
            <a:ext cx="7918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3"/>
          <p:cNvSpPr>
            <a:spLocks noGrp="1"/>
          </p:cNvSpPr>
          <p:nvPr>
            <p:ph type="dt" sz="half" idx="10"/>
          </p:nvPr>
        </p:nvSpPr>
        <p:spPr/>
        <p:txBody>
          <a:bodyPr/>
          <a:lstStyle>
            <a:lvl1pPr>
              <a:defRPr>
                <a:solidFill>
                  <a:schemeClr val="bg1"/>
                </a:solidFill>
              </a:defRPr>
            </a:lvl1pPr>
          </a:lstStyle>
          <a:p>
            <a:pPr>
              <a:defRPr/>
            </a:pPr>
            <a:r>
              <a:rPr lang="en-US" smtClean="0"/>
              <a:t>© Institute for Fiscal Studies  </a:t>
            </a:r>
            <a:endParaRPr lang="en-GB"/>
          </a:p>
        </p:txBody>
      </p:sp>
      <p:sp>
        <p:nvSpPr>
          <p:cNvPr id="4" name="Footer Placeholder 4"/>
          <p:cNvSpPr>
            <a:spLocks noGrp="1"/>
          </p:cNvSpPr>
          <p:nvPr>
            <p:ph type="ftr" sz="quarter" idx="11"/>
          </p:nvPr>
        </p:nvSpPr>
        <p:spPr/>
        <p:txBody>
          <a:bodyPr/>
          <a:lstStyle>
            <a:lvl1pPr algn="l">
              <a:defRPr sz="750">
                <a:solidFill>
                  <a:schemeClr val="bg1"/>
                </a:solidFill>
              </a:defRPr>
            </a:lvl1pPr>
          </a:lstStyle>
          <a:p>
            <a:pPr>
              <a:defRPr/>
            </a:pPr>
            <a:r>
              <a:rPr lang="en-GB" smtClean="0"/>
              <a:t>To include the presentation title here in all slides in the presentation, go to Insert &gt; Header &amp; Footer</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cxnSp>
        <p:nvCxnSpPr>
          <p:cNvPr id="4" name="Straight Connector 3"/>
          <p:cNvCxnSpPr/>
          <p:nvPr/>
        </p:nvCxnSpPr>
        <p:spPr>
          <a:xfrm>
            <a:off x="612775" y="6300788"/>
            <a:ext cx="791845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714788"/>
            <a:ext cx="6336264" cy="404728"/>
          </a:xfrm>
          <a:prstGeom prst="rect">
            <a:avLst/>
          </a:prstGeom>
        </p:spPr>
        <p:txBody>
          <a:bodyPr/>
          <a:lstStyle>
            <a:lvl1pPr algn="l">
              <a:defRPr sz="1500" b="1">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12000" y="1620000"/>
            <a:ext cx="7920000" cy="4525963"/>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smtClean="0"/>
              <a:t>Click to edit Master text styles</a:t>
            </a:r>
          </a:p>
        </p:txBody>
      </p:sp>
      <p:sp>
        <p:nvSpPr>
          <p:cNvPr id="6" name="Date Placeholder 7"/>
          <p:cNvSpPr>
            <a:spLocks noGrp="1"/>
          </p:cNvSpPr>
          <p:nvPr>
            <p:ph type="dt" sz="half" idx="10"/>
          </p:nvPr>
        </p:nvSpPr>
        <p:spPr/>
        <p:txBody>
          <a:bodyPr/>
          <a:lstStyle>
            <a:lvl1pPr>
              <a:defRPr/>
            </a:lvl1pPr>
          </a:lstStyle>
          <a:p>
            <a:pPr>
              <a:defRPr/>
            </a:pPr>
            <a:r>
              <a:rPr lang="en-US" smtClean="0"/>
              <a:t>© Institute for Fiscal Studies  </a:t>
            </a:r>
            <a:endParaRPr lang="en-GB"/>
          </a:p>
        </p:txBody>
      </p:sp>
      <p:sp>
        <p:nvSpPr>
          <p:cNvPr id="7" name="Footer Placeholder 4"/>
          <p:cNvSpPr>
            <a:spLocks noGrp="1"/>
          </p:cNvSpPr>
          <p:nvPr>
            <p:ph type="ftr" sz="quarter" idx="11"/>
          </p:nvPr>
        </p:nvSpPr>
        <p:spPr/>
        <p:txBody>
          <a:bodyPr/>
          <a:lstStyle>
            <a:lvl1pPr algn="l">
              <a:defRPr sz="750">
                <a:solidFill>
                  <a:schemeClr val="tx2"/>
                </a:solidFill>
              </a:defRPr>
            </a:lvl1pPr>
          </a:lstStyle>
          <a:p>
            <a:pPr>
              <a:defRPr/>
            </a:pPr>
            <a:r>
              <a:rPr lang="en-GB" smtClean="0"/>
              <a:t>To include the presentation title here in all slides in the presentation, go to Insert &gt; Header &amp; Footer</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with Caption">
    <p:spTree>
      <p:nvGrpSpPr>
        <p:cNvPr id="1" name=""/>
        <p:cNvGrpSpPr/>
        <p:nvPr/>
      </p:nvGrpSpPr>
      <p:grpSpPr>
        <a:xfrm>
          <a:off x="0" y="0"/>
          <a:ext cx="0" cy="0"/>
          <a:chOff x="0" y="0"/>
          <a:chExt cx="0" cy="0"/>
        </a:xfrm>
      </p:grpSpPr>
      <p:cxnSp>
        <p:nvCxnSpPr>
          <p:cNvPr id="5" name="Straight Connector 4"/>
          <p:cNvCxnSpPr/>
          <p:nvPr/>
        </p:nvCxnSpPr>
        <p:spPr>
          <a:xfrm>
            <a:off x="612775" y="6300788"/>
            <a:ext cx="791845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714788"/>
            <a:ext cx="6264256" cy="404728"/>
          </a:xfrm>
          <a:prstGeom prst="rect">
            <a:avLst/>
          </a:prstGeom>
        </p:spPr>
        <p:txBody>
          <a:bodyPr/>
          <a:lstStyle>
            <a:lvl1pPr algn="l">
              <a:defRPr sz="1500" b="1" baseline="0">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11999" y="1620001"/>
            <a:ext cx="7919841" cy="3321167"/>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smtClean="0"/>
              <a:t>Click to edit Master text styles</a:t>
            </a:r>
          </a:p>
        </p:txBody>
      </p:sp>
      <p:sp>
        <p:nvSpPr>
          <p:cNvPr id="10" name="Text Placeholder 9"/>
          <p:cNvSpPr>
            <a:spLocks noGrp="1"/>
          </p:cNvSpPr>
          <p:nvPr>
            <p:ph type="body" sz="quarter" idx="13"/>
          </p:nvPr>
        </p:nvSpPr>
        <p:spPr>
          <a:xfrm>
            <a:off x="611188" y="5031167"/>
            <a:ext cx="7920812" cy="1134683"/>
          </a:xfrm>
        </p:spPr>
        <p:txBody>
          <a:bodyPr>
            <a:normAutofit/>
          </a:bodyPr>
          <a:lstStyle>
            <a:lvl1pPr>
              <a:spcAft>
                <a:spcPts val="700"/>
              </a:spcAft>
              <a:defRPr sz="1000">
                <a:solidFill>
                  <a:schemeClr val="tx1"/>
                </a:solidFill>
              </a:defRPr>
            </a:lvl1pPr>
            <a:lvl2pPr marL="0" indent="0">
              <a:spcAft>
                <a:spcPts val="700"/>
              </a:spcAft>
              <a:buFont typeface="Arial" panose="020B0604020202020204" pitchFamily="34" charset="0"/>
              <a:buNone/>
              <a:defRPr sz="1000"/>
            </a:lvl2pPr>
            <a:lvl3pPr marL="171450" indent="-171450">
              <a:spcAft>
                <a:spcPts val="700"/>
              </a:spcAft>
              <a:buFont typeface="Arial" panose="020B0604020202020204" pitchFamily="34" charset="0"/>
              <a:buChar char="•"/>
              <a:defRPr sz="1000"/>
            </a:lvl3pPr>
          </a:lstStyle>
          <a:p>
            <a:pPr lvl="0"/>
            <a:r>
              <a:rPr lang="en-US" smtClean="0"/>
              <a:t>Click to edit Master text styles</a:t>
            </a:r>
          </a:p>
          <a:p>
            <a:pPr lvl="1"/>
            <a:r>
              <a:rPr lang="en-US" smtClean="0"/>
              <a:t>Second level</a:t>
            </a:r>
          </a:p>
        </p:txBody>
      </p:sp>
      <p:sp>
        <p:nvSpPr>
          <p:cNvPr id="7" name="Date Placeholder 10"/>
          <p:cNvSpPr>
            <a:spLocks noGrp="1"/>
          </p:cNvSpPr>
          <p:nvPr>
            <p:ph type="dt" sz="half" idx="14"/>
          </p:nvPr>
        </p:nvSpPr>
        <p:spPr/>
        <p:txBody>
          <a:bodyPr/>
          <a:lstStyle>
            <a:lvl1pPr>
              <a:defRPr/>
            </a:lvl1pPr>
          </a:lstStyle>
          <a:p>
            <a:pPr>
              <a:defRPr/>
            </a:pPr>
            <a:r>
              <a:rPr lang="en-US" smtClean="0"/>
              <a:t>© Institute for Fiscal Studies  </a:t>
            </a:r>
            <a:endParaRPr lang="en-GB"/>
          </a:p>
        </p:txBody>
      </p:sp>
      <p:sp>
        <p:nvSpPr>
          <p:cNvPr id="8" name="Footer Placeholder 4"/>
          <p:cNvSpPr>
            <a:spLocks noGrp="1"/>
          </p:cNvSpPr>
          <p:nvPr>
            <p:ph type="ftr" sz="quarter" idx="15"/>
          </p:nvPr>
        </p:nvSpPr>
        <p:spPr/>
        <p:txBody>
          <a:bodyPr/>
          <a:lstStyle>
            <a:lvl1pPr algn="l">
              <a:defRPr sz="750">
                <a:solidFill>
                  <a:schemeClr val="tx2"/>
                </a:solidFill>
              </a:defRPr>
            </a:lvl1pPr>
          </a:lstStyle>
          <a:p>
            <a:pPr>
              <a:defRPr/>
            </a:pPr>
            <a:r>
              <a:rPr lang="en-GB" smtClean="0"/>
              <a:t>To include the presentation title here in all slides in the presentation, go to Insert &gt; Header &amp; Footer</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with notes">
    <p:spTree>
      <p:nvGrpSpPr>
        <p:cNvPr id="1" name=""/>
        <p:cNvGrpSpPr/>
        <p:nvPr/>
      </p:nvGrpSpPr>
      <p:grpSpPr>
        <a:xfrm>
          <a:off x="0" y="0"/>
          <a:ext cx="0" cy="0"/>
          <a:chOff x="0" y="0"/>
          <a:chExt cx="0" cy="0"/>
        </a:xfrm>
      </p:grpSpPr>
      <p:cxnSp>
        <p:nvCxnSpPr>
          <p:cNvPr id="5" name="Straight Connector 4"/>
          <p:cNvCxnSpPr/>
          <p:nvPr/>
        </p:nvCxnSpPr>
        <p:spPr>
          <a:xfrm>
            <a:off x="612775" y="6300788"/>
            <a:ext cx="791845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714788"/>
            <a:ext cx="6264256" cy="404728"/>
          </a:xfrm>
          <a:prstGeom prst="rect">
            <a:avLst/>
          </a:prstGeom>
        </p:spPr>
        <p:txBody>
          <a:bodyPr/>
          <a:lstStyle>
            <a:lvl1pPr algn="l">
              <a:defRPr sz="1500" b="1" baseline="0">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312000" y="1620001"/>
            <a:ext cx="5220000" cy="4545849"/>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smtClean="0"/>
              <a:t>Click to edit Master text styles</a:t>
            </a:r>
          </a:p>
        </p:txBody>
      </p:sp>
      <p:sp>
        <p:nvSpPr>
          <p:cNvPr id="10" name="Text Placeholder 9"/>
          <p:cNvSpPr>
            <a:spLocks noGrp="1"/>
          </p:cNvSpPr>
          <p:nvPr>
            <p:ph type="body" sz="quarter" idx="13"/>
          </p:nvPr>
        </p:nvSpPr>
        <p:spPr>
          <a:xfrm>
            <a:off x="611188" y="1620001"/>
            <a:ext cx="2556000" cy="4545849"/>
          </a:xfrm>
        </p:spPr>
        <p:txBody>
          <a:bodyPr>
            <a:normAutofit/>
          </a:bodyPr>
          <a:lstStyle>
            <a:lvl1pPr marL="0" indent="0">
              <a:spcAft>
                <a:spcPts val="1050"/>
              </a:spcAft>
              <a:defRPr sz="1500">
                <a:solidFill>
                  <a:schemeClr val="tx1"/>
                </a:solidFill>
              </a:defRPr>
            </a:lvl1pPr>
            <a:lvl2pPr marL="0" indent="0">
              <a:spcAft>
                <a:spcPts val="1050"/>
              </a:spcAft>
              <a:buFont typeface="Arial" panose="020B0604020202020204" pitchFamily="34" charset="0"/>
              <a:buNone/>
              <a:defRPr sz="1500"/>
            </a:lvl2pPr>
            <a:lvl3pPr marL="216000" indent="-216000">
              <a:spcAft>
                <a:spcPts val="1050"/>
              </a:spcAft>
              <a:buFont typeface="Arial" panose="020B0604020202020204" pitchFamily="34" charset="0"/>
              <a:buChar char="•"/>
              <a:defRPr sz="1500"/>
            </a:lvl3pPr>
            <a:lvl4pPr marL="432000" indent="-216000">
              <a:spcAft>
                <a:spcPts val="1050"/>
              </a:spcAft>
              <a:defRPr sz="1500"/>
            </a:lvl4pPr>
            <a:lvl5pPr marL="648000" indent="-216000">
              <a:spcAft>
                <a:spcPts val="1050"/>
              </a:spcAft>
              <a:defRPr sz="1500"/>
            </a:lvl5pPr>
            <a:lvl6pPr marL="864000" indent="-216000">
              <a:spcAft>
                <a:spcPts val="1050"/>
              </a:spcAft>
              <a:defRPr sz="15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Date Placeholder 10"/>
          <p:cNvSpPr>
            <a:spLocks noGrp="1"/>
          </p:cNvSpPr>
          <p:nvPr>
            <p:ph type="dt" sz="half" idx="14"/>
          </p:nvPr>
        </p:nvSpPr>
        <p:spPr/>
        <p:txBody>
          <a:bodyPr/>
          <a:lstStyle>
            <a:lvl1pPr>
              <a:defRPr/>
            </a:lvl1pPr>
          </a:lstStyle>
          <a:p>
            <a:pPr>
              <a:defRPr/>
            </a:pPr>
            <a:r>
              <a:rPr lang="en-US" smtClean="0"/>
              <a:t>© Institute for Fiscal Studies  </a:t>
            </a:r>
            <a:endParaRPr lang="en-GB"/>
          </a:p>
        </p:txBody>
      </p:sp>
      <p:sp>
        <p:nvSpPr>
          <p:cNvPr id="8" name="Footer Placeholder 4"/>
          <p:cNvSpPr>
            <a:spLocks noGrp="1"/>
          </p:cNvSpPr>
          <p:nvPr>
            <p:ph type="ftr" sz="quarter" idx="15"/>
          </p:nvPr>
        </p:nvSpPr>
        <p:spPr/>
        <p:txBody>
          <a:bodyPr/>
          <a:lstStyle>
            <a:lvl1pPr algn="l">
              <a:defRPr sz="750">
                <a:solidFill>
                  <a:schemeClr val="tx2"/>
                </a:solidFill>
              </a:defRPr>
            </a:lvl1pPr>
          </a:lstStyle>
          <a:p>
            <a:pPr>
              <a:defRPr/>
            </a:pPr>
            <a:r>
              <a:rPr lang="en-GB" smtClean="0"/>
              <a:t>To include the presentation title here in all slides in the presentation, go to Insert &gt; Header &amp; Footer</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2"/>
          <p:cNvSpPr>
            <a:spLocks noGrp="1"/>
          </p:cNvSpPr>
          <p:nvPr>
            <p:ph type="dt" sz="half" idx="10"/>
          </p:nvPr>
        </p:nvSpPr>
        <p:spPr/>
        <p:txBody>
          <a:bodyPr/>
          <a:lstStyle>
            <a:lvl1pPr>
              <a:defRPr/>
            </a:lvl1pPr>
          </a:lstStyle>
          <a:p>
            <a:pPr>
              <a:defRPr/>
            </a:pPr>
            <a:r>
              <a:rPr lang="en-US" smtClean="0"/>
              <a:t>© Institute for Fiscal Studies  </a:t>
            </a:r>
            <a:endParaRPr lang="en-GB"/>
          </a:p>
        </p:txBody>
      </p:sp>
      <p:sp>
        <p:nvSpPr>
          <p:cNvPr id="6" name="Footer Placeholder 3"/>
          <p:cNvSpPr>
            <a:spLocks noGrp="1"/>
          </p:cNvSpPr>
          <p:nvPr>
            <p:ph type="ftr" sz="quarter" idx="11"/>
          </p:nvPr>
        </p:nvSpPr>
        <p:spPr/>
        <p:txBody>
          <a:bodyPr/>
          <a:lstStyle>
            <a:lvl1pPr>
              <a:defRPr/>
            </a:lvl1pPr>
          </a:lstStyle>
          <a:p>
            <a:pPr>
              <a:defRPr/>
            </a:pPr>
            <a:r>
              <a:rPr lang="en-GB" smtClean="0"/>
              <a:t>To include the presentation title here in all slides in the presentation, go to Insert &gt; Header &amp; Footer</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76000"/>
            <a:ext cx="6552288" cy="404728"/>
          </a:xfrm>
          <a:prstGeom prst="rect">
            <a:avLst/>
          </a:prstGeom>
        </p:spPr>
        <p:txBody>
          <a:bodyPr/>
          <a:lstStyle>
            <a:lvl1pPr algn="l">
              <a:defRPr sz="2200" b="1">
                <a:solidFill>
                  <a:srgbClr val="7BAA1E"/>
                </a:solidFill>
              </a:defRPr>
            </a:lvl1pPr>
          </a:lstStyle>
          <a:p>
            <a:r>
              <a:rPr lang="en-US" dirty="0"/>
              <a:t>Slide heading style</a:t>
            </a:r>
            <a:endParaRPr lang="en-GB" dirty="0"/>
          </a:p>
        </p:txBody>
      </p:sp>
      <p:sp>
        <p:nvSpPr>
          <p:cNvPr id="3" name="Content Placeholder 2"/>
          <p:cNvSpPr>
            <a:spLocks noGrp="1"/>
          </p:cNvSpPr>
          <p:nvPr>
            <p:ph idx="1" hasCustomPrompt="1"/>
          </p:nvPr>
        </p:nvSpPr>
        <p:spPr>
          <a:xfrm>
            <a:off x="612000" y="1620000"/>
            <a:ext cx="7920000" cy="4525963"/>
          </a:xfrm>
        </p:spPr>
        <p:txBody>
          <a:bodyPr>
            <a:normAutofit/>
          </a:bodyPr>
          <a:lstStyle>
            <a:lvl1pPr>
              <a:spcBef>
                <a:spcPts val="0"/>
              </a:spcBef>
              <a:spcAft>
                <a:spcPts val="1200"/>
              </a:spcAft>
              <a:defRPr sz="1800" b="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628650" marR="0" indent="-358775"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574675" indent="325438">
              <a:spcBef>
                <a:spcPts val="0"/>
              </a:spcBef>
              <a:spcAft>
                <a:spcPts val="1200"/>
              </a:spcAft>
              <a:buClr>
                <a:srgbClr val="7BAA1E"/>
              </a:buClr>
              <a:buFont typeface="Noto Sans" pitchFamily="34" charset="0"/>
              <a:buChar char="‒"/>
              <a:defRPr sz="1800">
                <a:solidFill>
                  <a:schemeClr val="tx1"/>
                </a:solidFill>
              </a:defRPr>
            </a:lvl4pPr>
            <a:lvl5pPr marL="1346200" indent="-446088">
              <a:spcBef>
                <a:spcPts val="0"/>
              </a:spcBef>
              <a:spcAft>
                <a:spcPts val="1200"/>
              </a:spcAft>
              <a:buClr>
                <a:srgbClr val="7BAA1E"/>
              </a:buClr>
              <a:buFont typeface="Noto Sans" pitchFamily="34" charset="0"/>
              <a:buChar char="‒"/>
              <a:defRPr sz="1800">
                <a:solidFill>
                  <a:schemeClr val="tx1"/>
                </a:solidFill>
              </a:defRPr>
            </a:lvl5pPr>
          </a:lstStyle>
          <a:p>
            <a:pPr lvl="0"/>
            <a:r>
              <a:rPr lang="en-US" dirty="0"/>
              <a:t>Body copy style</a:t>
            </a:r>
          </a:p>
          <a:p>
            <a:pPr lvl="1"/>
            <a:r>
              <a:rPr lang="en-US" dirty="0"/>
              <a:t>First level bullet point</a:t>
            </a:r>
          </a:p>
          <a:p>
            <a:pPr lvl="2"/>
            <a:r>
              <a:rPr lang="en-US" dirty="0"/>
              <a:t>Second level bullet</a:t>
            </a:r>
          </a:p>
          <a:p>
            <a:pPr lvl="3"/>
            <a:r>
              <a:rPr lang="en-US" dirty="0"/>
              <a:t>Third level bullet</a:t>
            </a:r>
          </a:p>
          <a:p>
            <a:pPr lvl="4"/>
            <a:r>
              <a:rPr lang="en-US" dirty="0"/>
              <a:t>Fourth level bullet</a:t>
            </a:r>
          </a:p>
          <a:p>
            <a:pPr lvl="4"/>
            <a:endParaRPr lang="en-GB" dirty="0"/>
          </a:p>
          <a:p>
            <a:pPr lvl="2"/>
            <a:endParaRPr lang="en-US" dirty="0"/>
          </a:p>
          <a:p>
            <a:pPr lvl="3"/>
            <a:endParaRPr lang="en-US" dirty="0"/>
          </a:p>
        </p:txBody>
      </p:sp>
      <p:pic>
        <p:nvPicPr>
          <p:cNvPr id="7" name="Picture 6" descr="IFS LOGO RGB copy.jpg"/>
          <p:cNvPicPr>
            <a:picLocks noChangeAspect="1"/>
          </p:cNvPicPr>
          <p:nvPr userDrawn="1"/>
        </p:nvPicPr>
        <p:blipFill>
          <a:blip r:embed="rId2" cstate="print"/>
          <a:stretch>
            <a:fillRect/>
          </a:stretch>
        </p:blipFill>
        <p:spPr>
          <a:xfrm>
            <a:off x="7272440" y="692696"/>
            <a:ext cx="1260000" cy="377615"/>
          </a:xfrm>
          <a:prstGeom prst="rect">
            <a:avLst/>
          </a:prstGeom>
        </p:spPr>
      </p:pic>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a:xfrm>
            <a:off x="457200" y="6356350"/>
            <a:ext cx="2458616" cy="365125"/>
          </a:xfrm>
        </p:spPr>
        <p:txBody>
          <a:bodyPr/>
          <a:lstStyle/>
          <a:p>
            <a:r>
              <a:rPr lang="en-US" dirty="0">
                <a:solidFill>
                  <a:srgbClr val="333333">
                    <a:tint val="75000"/>
                  </a:srgbClr>
                </a:solidFill>
              </a:rPr>
              <a:t>Living standards, poverty and inequality 2016</a:t>
            </a:r>
            <a:endParaRPr lang="en-GB" dirty="0">
              <a:solidFill>
                <a:srgbClr val="333333">
                  <a:tint val="75000"/>
                </a:srgbClr>
              </a:solidFill>
            </a:endParaRPr>
          </a:p>
        </p:txBody>
      </p:sp>
      <p:sp>
        <p:nvSpPr>
          <p:cNvPr id="10" name="TextBox 9"/>
          <p:cNvSpPr txBox="1"/>
          <p:nvPr userDrawn="1"/>
        </p:nvSpPr>
        <p:spPr>
          <a:xfrm>
            <a:off x="7092280" y="6390000"/>
            <a:ext cx="1584176" cy="207749"/>
          </a:xfrm>
          <a:prstGeom prst="rect">
            <a:avLst/>
          </a:prstGeom>
          <a:noFill/>
        </p:spPr>
        <p:txBody>
          <a:bodyPr wrap="square" rtlCol="0">
            <a:spAutoFit/>
          </a:bodyPr>
          <a:lstStyle/>
          <a:p>
            <a:pPr eaLnBrk="1" fontAlgn="auto" hangingPunct="1">
              <a:spcBef>
                <a:spcPts val="0"/>
              </a:spcBef>
              <a:spcAft>
                <a:spcPts val="0"/>
              </a:spcAft>
            </a:pPr>
            <a:r>
              <a:rPr lang="en-GB" sz="750" baseline="0" dirty="0">
                <a:solidFill>
                  <a:srgbClr val="808080"/>
                </a:solidFill>
                <a:latin typeface="Noto Sans"/>
              </a:rPr>
              <a:t>© Institute for Fiscal Studies  </a:t>
            </a:r>
            <a:endParaRPr lang="en-GB" sz="750" dirty="0">
              <a:solidFill>
                <a:srgbClr val="808080"/>
              </a:solidFill>
              <a:latin typeface="Noto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Date Placeholder 4"/>
          <p:cNvSpPr>
            <a:spLocks noGrp="1"/>
          </p:cNvSpPr>
          <p:nvPr>
            <p:ph type="dt" sz="half" idx="11"/>
          </p:nvPr>
        </p:nvSpPr>
        <p:spPr/>
        <p:txBody>
          <a:bodyPr/>
          <a:lstStyle>
            <a:lvl1pPr>
              <a:defRPr/>
            </a:lvl1pPr>
          </a:lstStyle>
          <a:p>
            <a:r>
              <a:rPr lang="en-GB"/>
              <a:t>© Institute for Fiscal Studies  </a:t>
            </a:r>
            <a:endParaRPr lang="en-GB" baseline="-25000"/>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0" y="2520000"/>
            <a:ext cx="6300192"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6300192" y="2520000"/>
            <a:ext cx="356304"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a:off x="6656496" y="2520000"/>
            <a:ext cx="165992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Rectangle 14"/>
          <p:cNvSpPr/>
          <p:nvPr userDrawn="1"/>
        </p:nvSpPr>
        <p:spPr>
          <a:xfrm>
            <a:off x="8316416" y="2520000"/>
            <a:ext cx="827584"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hasCustomPrompt="1"/>
          </p:nvPr>
        </p:nvSpPr>
        <p:spPr>
          <a:xfrm>
            <a:off x="612000" y="2828244"/>
            <a:ext cx="6400800" cy="1251032"/>
          </a:xfrm>
        </p:spPr>
        <p:txBody>
          <a:bodyPr lIns="0">
            <a:norm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hasCustomPrompt="1"/>
          </p:nvPr>
        </p:nvSpPr>
        <p:spPr>
          <a:xfrm>
            <a:off x="611188" y="6102000"/>
            <a:ext cx="2376487" cy="396000"/>
          </a:xfrm>
        </p:spPr>
        <p:txBody>
          <a:bodyPr/>
          <a:lstStyle>
            <a:lvl1pPr>
              <a:defRPr sz="1000"/>
            </a:lvl1pPr>
          </a:lstStyle>
          <a:p>
            <a:r>
              <a:rPr lang="en-US" dirty="0"/>
              <a:t>Logos here, 11 mm apart</a:t>
            </a:r>
          </a:p>
        </p:txBody>
      </p:sp>
      <p:sp>
        <p:nvSpPr>
          <p:cNvPr id="11" name="Picture Placeholder 9"/>
          <p:cNvSpPr>
            <a:spLocks noGrp="1"/>
          </p:cNvSpPr>
          <p:nvPr>
            <p:ph type="pic" sz="quarter" idx="11" hasCustomPrompt="1"/>
          </p:nvPr>
        </p:nvSpPr>
        <p:spPr>
          <a:xfrm>
            <a:off x="3491880" y="6102000"/>
            <a:ext cx="2376487" cy="396000"/>
          </a:xfrm>
        </p:spPr>
        <p:txBody>
          <a:bodyPr/>
          <a:lstStyle>
            <a:lvl1pPr>
              <a:defRPr sz="1100"/>
            </a:lvl1pPr>
          </a:lstStyle>
          <a:p>
            <a:r>
              <a:rPr lang="en-US" dirty="0"/>
              <a:t>Logos here, 11 mm apart</a:t>
            </a:r>
          </a:p>
          <a:p>
            <a:endParaRPr lang="en-GB" dirty="0"/>
          </a:p>
        </p:txBody>
      </p:sp>
      <p:sp>
        <p:nvSpPr>
          <p:cNvPr id="16" name="Title 15"/>
          <p:cNvSpPr>
            <a:spLocks noGrp="1"/>
          </p:cNvSpPr>
          <p:nvPr>
            <p:ph type="title" hasCustomPrompt="1"/>
          </p:nvPr>
        </p:nvSpPr>
        <p:spPr>
          <a:xfrm>
            <a:off x="611560" y="1517164"/>
            <a:ext cx="6336704" cy="710952"/>
          </a:xfrm>
          <a:prstGeom prst="rect">
            <a:avLst/>
          </a:prstGeom>
        </p:spPr>
        <p:txBody>
          <a:bodyPr lIns="0" anchor="t" anchorCtr="0"/>
          <a:lstStyle>
            <a:lvl1pPr algn="l">
              <a:defRPr lang="en-GB" sz="2200" b="1" kern="1200" baseline="0" dirty="0">
                <a:solidFill>
                  <a:schemeClr val="accent2"/>
                </a:solidFill>
                <a:latin typeface="Noto Sans" pitchFamily="34" charset="0"/>
                <a:ea typeface="Noto Sans" pitchFamily="34" charset="0"/>
                <a:cs typeface="+mj-cs"/>
              </a:defRPr>
            </a:lvl1pPr>
          </a:lstStyle>
          <a:p>
            <a:pPr marL="342900" lvl="0" indent="-342900" algn="l" defTabSz="914400" rtl="0" eaLnBrk="1" latinLnBrk="0" hangingPunct="1">
              <a:spcBef>
                <a:spcPct val="0"/>
              </a:spcBef>
              <a:buFont typeface="Arial" pitchFamily="34" charset="0"/>
              <a:buNone/>
            </a:pPr>
            <a:r>
              <a:rPr lang="en-US" dirty="0"/>
              <a:t>Title of presentation</a:t>
            </a:r>
            <a:endParaRPr lang="en-GB" dirty="0"/>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Rectangle 8"/>
          <p:cNvSpPr/>
          <p:nvPr userDrawn="1"/>
        </p:nvSpPr>
        <p:spPr>
          <a:xfrm>
            <a:off x="0" y="1619999"/>
            <a:ext cx="6300192"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6300192" y="1619999"/>
            <a:ext cx="356304"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userDrawn="1"/>
        </p:nvSpPr>
        <p:spPr>
          <a:xfrm>
            <a:off x="6656496" y="1619999"/>
            <a:ext cx="1659920"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a:off x="8316416" y="1619999"/>
            <a:ext cx="827584"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3" name="Subtitle 2"/>
          <p:cNvSpPr>
            <a:spLocks noGrp="1"/>
          </p:cNvSpPr>
          <p:nvPr>
            <p:ph type="subTitle" idx="1" hasCustomPrompt="1"/>
          </p:nvPr>
        </p:nvSpPr>
        <p:spPr>
          <a:xfrm>
            <a:off x="612000" y="2702992"/>
            <a:ext cx="6400800" cy="1251032"/>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hasCustomPrompt="1"/>
          </p:nvPr>
        </p:nvSpPr>
        <p:spPr>
          <a:xfrm>
            <a:off x="611188" y="6102000"/>
            <a:ext cx="2376487" cy="396000"/>
          </a:xfrm>
        </p:spPr>
        <p:txBody>
          <a:bodyPr>
            <a:normAutofit/>
          </a:bodyPr>
          <a:lstStyle>
            <a:lvl1pPr>
              <a:defRPr sz="1100"/>
            </a:lvl1pPr>
          </a:lstStyle>
          <a:p>
            <a:r>
              <a:rPr lang="en-US" dirty="0"/>
              <a:t>Logos here, 11 mm apart</a:t>
            </a:r>
          </a:p>
        </p:txBody>
      </p:sp>
      <p:sp>
        <p:nvSpPr>
          <p:cNvPr id="11" name="Picture Placeholder 9"/>
          <p:cNvSpPr>
            <a:spLocks noGrp="1"/>
          </p:cNvSpPr>
          <p:nvPr>
            <p:ph type="pic" sz="quarter" idx="11" hasCustomPrompt="1"/>
          </p:nvPr>
        </p:nvSpPr>
        <p:spPr>
          <a:xfrm>
            <a:off x="3491880" y="6102000"/>
            <a:ext cx="2376487" cy="396000"/>
          </a:xfrm>
        </p:spPr>
        <p:txBody>
          <a:bodyPr>
            <a:normAutofit/>
          </a:bodyPr>
          <a:lstStyle>
            <a:lvl1pPr>
              <a:defRPr sz="1100"/>
            </a:lvl1pPr>
          </a:lstStyle>
          <a:p>
            <a:r>
              <a:rPr lang="en-US" dirty="0"/>
              <a:t>Logos here, 11 mm apart</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auto">
          <a:xfrm>
            <a:off x="0" y="1620000"/>
            <a:ext cx="9144000" cy="4144962"/>
            <a:chOff x="0" y="707"/>
            <a:chExt cx="5760" cy="2611"/>
          </a:xfrm>
        </p:grpSpPr>
        <p:sp>
          <p:nvSpPr>
            <p:cNvPr id="6" name="AutoShape 3"/>
            <p:cNvSpPr>
              <a:spLocks noChangeAspect="1" noChangeArrowheads="1" noTextEdit="1"/>
            </p:cNvSpPr>
            <p:nvPr userDrawn="1"/>
          </p:nvSpPr>
          <p:spPr bwMode="auto">
            <a:xfrm>
              <a:off x="0" y="707"/>
              <a:ext cx="5760" cy="2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7" name="Freeform 5"/>
            <p:cNvSpPr>
              <a:spLocks/>
            </p:cNvSpPr>
            <p:nvPr userDrawn="1"/>
          </p:nvSpPr>
          <p:spPr bwMode="auto">
            <a:xfrm>
              <a:off x="0" y="1425"/>
              <a:ext cx="4612" cy="1891"/>
            </a:xfrm>
            <a:custGeom>
              <a:avLst/>
              <a:gdLst>
                <a:gd name="T0" fmla="*/ 0 w 4612"/>
                <a:gd name="T1" fmla="*/ 1891 h 1891"/>
                <a:gd name="T2" fmla="*/ 4612 w 4612"/>
                <a:gd name="T3" fmla="*/ 1891 h 1891"/>
                <a:gd name="T4" fmla="*/ 4468 w 4612"/>
                <a:gd name="T5" fmla="*/ 1331 h 1891"/>
                <a:gd name="T6" fmla="*/ 0 w 4612"/>
                <a:gd name="T7" fmla="*/ 0 h 1891"/>
                <a:gd name="T8" fmla="*/ 0 w 4612"/>
                <a:gd name="T9" fmla="*/ 1891 h 1891"/>
              </a:gdLst>
              <a:ahLst/>
              <a:cxnLst>
                <a:cxn ang="0">
                  <a:pos x="T0" y="T1"/>
                </a:cxn>
                <a:cxn ang="0">
                  <a:pos x="T2" y="T3"/>
                </a:cxn>
                <a:cxn ang="0">
                  <a:pos x="T4" y="T5"/>
                </a:cxn>
                <a:cxn ang="0">
                  <a:pos x="T6" y="T7"/>
                </a:cxn>
                <a:cxn ang="0">
                  <a:pos x="T8" y="T9"/>
                </a:cxn>
              </a:cxnLst>
              <a:rect l="0" t="0" r="r" b="b"/>
              <a:pathLst>
                <a:path w="4612" h="1891">
                  <a:moveTo>
                    <a:pt x="0" y="1891"/>
                  </a:moveTo>
                  <a:lnTo>
                    <a:pt x="4612" y="1891"/>
                  </a:lnTo>
                  <a:lnTo>
                    <a:pt x="4468" y="1331"/>
                  </a:lnTo>
                  <a:lnTo>
                    <a:pt x="0" y="0"/>
                  </a:lnTo>
                  <a:lnTo>
                    <a:pt x="0" y="189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4" name="Freeform 6"/>
            <p:cNvSpPr>
              <a:spLocks/>
            </p:cNvSpPr>
            <p:nvPr userDrawn="1"/>
          </p:nvSpPr>
          <p:spPr bwMode="auto">
            <a:xfrm>
              <a:off x="4468" y="707"/>
              <a:ext cx="1292" cy="2049"/>
            </a:xfrm>
            <a:custGeom>
              <a:avLst/>
              <a:gdLst>
                <a:gd name="T0" fmla="*/ 36 w 1292"/>
                <a:gd name="T1" fmla="*/ 0 h 2049"/>
                <a:gd name="T2" fmla="*/ 0 w 1292"/>
                <a:gd name="T3" fmla="*/ 2049 h 2049"/>
                <a:gd name="T4" fmla="*/ 1292 w 1292"/>
                <a:gd name="T5" fmla="*/ 931 h 2049"/>
                <a:gd name="T6" fmla="*/ 1292 w 1292"/>
                <a:gd name="T7" fmla="*/ 0 h 2049"/>
                <a:gd name="T8" fmla="*/ 36 w 1292"/>
                <a:gd name="T9" fmla="*/ 0 h 2049"/>
              </a:gdLst>
              <a:ahLst/>
              <a:cxnLst>
                <a:cxn ang="0">
                  <a:pos x="T0" y="T1"/>
                </a:cxn>
                <a:cxn ang="0">
                  <a:pos x="T2" y="T3"/>
                </a:cxn>
                <a:cxn ang="0">
                  <a:pos x="T4" y="T5"/>
                </a:cxn>
                <a:cxn ang="0">
                  <a:pos x="T6" y="T7"/>
                </a:cxn>
                <a:cxn ang="0">
                  <a:pos x="T8" y="T9"/>
                </a:cxn>
              </a:cxnLst>
              <a:rect l="0" t="0" r="r" b="b"/>
              <a:pathLst>
                <a:path w="1292" h="2049">
                  <a:moveTo>
                    <a:pt x="36" y="0"/>
                  </a:moveTo>
                  <a:lnTo>
                    <a:pt x="0" y="2049"/>
                  </a:lnTo>
                  <a:lnTo>
                    <a:pt x="1292" y="931"/>
                  </a:lnTo>
                  <a:lnTo>
                    <a:pt x="1292" y="0"/>
                  </a:lnTo>
                  <a:lnTo>
                    <a:pt x="36"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5" name="Freeform 7"/>
            <p:cNvSpPr>
              <a:spLocks/>
            </p:cNvSpPr>
            <p:nvPr userDrawn="1"/>
          </p:nvSpPr>
          <p:spPr bwMode="auto">
            <a:xfrm>
              <a:off x="0" y="707"/>
              <a:ext cx="5760" cy="2049"/>
            </a:xfrm>
            <a:custGeom>
              <a:avLst/>
              <a:gdLst>
                <a:gd name="T0" fmla="*/ 0 w 5760"/>
                <a:gd name="T1" fmla="*/ 0 h 2049"/>
                <a:gd name="T2" fmla="*/ 0 w 5760"/>
                <a:gd name="T3" fmla="*/ 1295 h 2049"/>
                <a:gd name="T4" fmla="*/ 4468 w 5760"/>
                <a:gd name="T5" fmla="*/ 2049 h 2049"/>
                <a:gd name="T6" fmla="*/ 5760 w 5760"/>
                <a:gd name="T7" fmla="*/ 0 h 2049"/>
                <a:gd name="T8" fmla="*/ 0 w 5760"/>
                <a:gd name="T9" fmla="*/ 0 h 2049"/>
              </a:gdLst>
              <a:ahLst/>
              <a:cxnLst>
                <a:cxn ang="0">
                  <a:pos x="T0" y="T1"/>
                </a:cxn>
                <a:cxn ang="0">
                  <a:pos x="T2" y="T3"/>
                </a:cxn>
                <a:cxn ang="0">
                  <a:pos x="T4" y="T5"/>
                </a:cxn>
                <a:cxn ang="0">
                  <a:pos x="T6" y="T7"/>
                </a:cxn>
                <a:cxn ang="0">
                  <a:pos x="T8" y="T9"/>
                </a:cxn>
              </a:cxnLst>
              <a:rect l="0" t="0" r="r" b="b"/>
              <a:pathLst>
                <a:path w="5760" h="2049">
                  <a:moveTo>
                    <a:pt x="0" y="0"/>
                  </a:moveTo>
                  <a:lnTo>
                    <a:pt x="0" y="1295"/>
                  </a:lnTo>
                  <a:lnTo>
                    <a:pt x="4468" y="2049"/>
                  </a:lnTo>
                  <a:lnTo>
                    <a:pt x="5760" y="0"/>
                  </a:lnTo>
                  <a:lnTo>
                    <a:pt x="0"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6" name="Freeform 8"/>
            <p:cNvSpPr>
              <a:spLocks/>
            </p:cNvSpPr>
            <p:nvPr userDrawn="1"/>
          </p:nvSpPr>
          <p:spPr bwMode="auto">
            <a:xfrm>
              <a:off x="4468" y="1607"/>
              <a:ext cx="1292" cy="1709"/>
            </a:xfrm>
            <a:custGeom>
              <a:avLst/>
              <a:gdLst>
                <a:gd name="T0" fmla="*/ 0 w 1292"/>
                <a:gd name="T1" fmla="*/ 1149 h 1709"/>
                <a:gd name="T2" fmla="*/ 140 w 1292"/>
                <a:gd name="T3" fmla="*/ 1709 h 1709"/>
                <a:gd name="T4" fmla="*/ 1292 w 1292"/>
                <a:gd name="T5" fmla="*/ 1709 h 1709"/>
                <a:gd name="T6" fmla="*/ 1292 w 1292"/>
                <a:gd name="T7" fmla="*/ 0 h 1709"/>
                <a:gd name="T8" fmla="*/ 0 w 1292"/>
                <a:gd name="T9" fmla="*/ 1149 h 1709"/>
              </a:gdLst>
              <a:ahLst/>
              <a:cxnLst>
                <a:cxn ang="0">
                  <a:pos x="T0" y="T1"/>
                </a:cxn>
                <a:cxn ang="0">
                  <a:pos x="T2" y="T3"/>
                </a:cxn>
                <a:cxn ang="0">
                  <a:pos x="T4" y="T5"/>
                </a:cxn>
                <a:cxn ang="0">
                  <a:pos x="T6" y="T7"/>
                </a:cxn>
                <a:cxn ang="0">
                  <a:pos x="T8" y="T9"/>
                </a:cxn>
              </a:cxnLst>
              <a:rect l="0" t="0" r="r" b="b"/>
              <a:pathLst>
                <a:path w="1292" h="1709">
                  <a:moveTo>
                    <a:pt x="0" y="1149"/>
                  </a:moveTo>
                  <a:lnTo>
                    <a:pt x="140" y="1709"/>
                  </a:lnTo>
                  <a:lnTo>
                    <a:pt x="1292" y="1709"/>
                  </a:lnTo>
                  <a:lnTo>
                    <a:pt x="1292" y="0"/>
                  </a:lnTo>
                  <a:lnTo>
                    <a:pt x="0" y="11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grpSp>
      <p:sp>
        <p:nvSpPr>
          <p:cNvPr id="10" name="Picture Placeholder 9"/>
          <p:cNvSpPr>
            <a:spLocks noGrp="1"/>
          </p:cNvSpPr>
          <p:nvPr>
            <p:ph type="pic" sz="quarter" idx="10"/>
          </p:nvPr>
        </p:nvSpPr>
        <p:spPr>
          <a:xfrm>
            <a:off x="611188" y="6102000"/>
            <a:ext cx="2376487" cy="396000"/>
          </a:xfrm>
        </p:spPr>
        <p:txBody>
          <a:bodyPr>
            <a:no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Autofit/>
          </a:bodyPr>
          <a:lstStyle>
            <a:lvl1pPr>
              <a:defRPr sz="1100"/>
            </a:lvl1pPr>
          </a:lstStyle>
          <a:p>
            <a:r>
              <a:rPr lang="en-US" smtClean="0"/>
              <a:t>Click icon to add picture</a:t>
            </a:r>
            <a:endParaRPr lang="en-GB"/>
          </a:p>
        </p:txBody>
      </p:sp>
      <p:sp>
        <p:nvSpPr>
          <p:cNvPr id="12"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13" name="Subtitle 2"/>
          <p:cNvSpPr>
            <a:spLocks noGrp="1"/>
          </p:cNvSpPr>
          <p:nvPr>
            <p:ph type="subTitle" idx="1" hasCustomPrompt="1"/>
          </p:nvPr>
        </p:nvSpPr>
        <p:spPr>
          <a:xfrm>
            <a:off x="612000" y="2702992"/>
            <a:ext cx="6400800" cy="1251032"/>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1619250"/>
            <a:ext cx="6300788"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00788" y="1619250"/>
            <a:ext cx="355600"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656388" y="1619250"/>
            <a:ext cx="1660525"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8316913" y="1619250"/>
            <a:ext cx="827087"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0"/>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2" name="Title 1"/>
          <p:cNvSpPr>
            <a:spLocks noGrp="1"/>
          </p:cNvSpPr>
          <p:nvPr>
            <p:ph type="ctrTitle"/>
          </p:nvPr>
        </p:nvSpPr>
        <p:spPr>
          <a:xfrm>
            <a:off x="612000" y="1764000"/>
            <a:ext cx="7772400" cy="794519"/>
          </a:xfrm>
          <a:prstGeom prst="rect">
            <a:avLst/>
          </a:prstGeom>
        </p:spPr>
        <p:txBody>
          <a:bodyPr>
            <a:noAutofit/>
          </a:bodyPr>
          <a:lstStyle>
            <a:lvl1pPr algn="l">
              <a:defRPr sz="2200" b="1" baseline="0">
                <a:solidFill>
                  <a:schemeClr val="bg1"/>
                </a:solidFill>
                <a:latin typeface="Noto Sans" pitchFamily="34" charset="0"/>
                <a:ea typeface="Noto Sans"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612000" y="2702992"/>
            <a:ext cx="6400800" cy="1251032"/>
          </a:xfrm>
        </p:spPr>
        <p:txBody>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pPr lvl="0"/>
            <a:r>
              <a:rPr lang="en-US" noProof="0" smtClean="0"/>
              <a:t>Click icon to add picture</a:t>
            </a:r>
            <a:endParaRPr lang="en-US" noProof="0" dirty="0"/>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pPr lvl="0"/>
            <a:r>
              <a:rPr lang="en-US" noProof="0" smtClean="0"/>
              <a:t>Click icon to add picture</a:t>
            </a:r>
            <a:endParaRPr lang="en-US"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9" name="Rectangle 8"/>
          <p:cNvSpPr/>
          <p:nvPr userDrawn="1"/>
        </p:nvSpPr>
        <p:spPr>
          <a:xfrm>
            <a:off x="0" y="1619999"/>
            <a:ext cx="6300192"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6300192" y="1619999"/>
            <a:ext cx="356304"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userDrawn="1"/>
        </p:nvSpPr>
        <p:spPr>
          <a:xfrm>
            <a:off x="6656496" y="1619999"/>
            <a:ext cx="1659920"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a:off x="8316416" y="1619999"/>
            <a:ext cx="827584"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r>
              <a:rPr lang="en-US" smtClean="0"/>
              <a:t>Click icon to add picture</a:t>
            </a:r>
            <a:endParaRPr lang="en-GB"/>
          </a:p>
        </p:txBody>
      </p:sp>
      <p:sp>
        <p:nvSpPr>
          <p:cNvPr id="16" name="Text Placeholder 15"/>
          <p:cNvSpPr>
            <a:spLocks noGrp="1"/>
          </p:cNvSpPr>
          <p:nvPr>
            <p:ph type="body" sz="quarter" idx="13" hasCustomPrompt="1"/>
          </p:nvPr>
        </p:nvSpPr>
        <p:spPr>
          <a:xfrm>
            <a:off x="611188" y="3717032"/>
            <a:ext cx="3889375" cy="360660"/>
          </a:xfrm>
        </p:spPr>
        <p:txBody>
          <a:bodyPr l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1" i="0" u="none" strike="noStrike" kern="1200" cap="none" spc="0" normalizeH="0" baseline="0" noProof="0" dirty="0">
                <a:ln>
                  <a:noFill/>
                </a:ln>
                <a:solidFill>
                  <a:schemeClr val="bg1"/>
                </a:solidFill>
                <a:effectLst/>
                <a:uLnTx/>
                <a:uFillTx/>
                <a:latin typeface="+mn-lt"/>
                <a:ea typeface="+mn-ea"/>
                <a:cs typeface="+mn-cs"/>
              </a:rPr>
              <a:t>Date</a:t>
            </a:r>
            <a:endParaRPr kumimoji="0" lang="en-GB" sz="900" b="1" i="0" u="none" strike="noStrike" kern="1200" cap="none" spc="0" normalizeH="0" baseline="0" noProof="0" dirty="0">
              <a:ln>
                <a:noFill/>
              </a:ln>
              <a:solidFill>
                <a:schemeClr val="bg1"/>
              </a:solidFill>
              <a:effectLst/>
              <a:uLnTx/>
              <a:uFillTx/>
              <a:latin typeface="+mn-lt"/>
              <a:ea typeface="+mn-ea"/>
              <a:cs typeface="+mn-cs"/>
            </a:endParaRPr>
          </a:p>
        </p:txBody>
      </p:sp>
      <p:sp>
        <p:nvSpPr>
          <p:cNvPr id="15"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18" name="Subtitle 2"/>
          <p:cNvSpPr>
            <a:spLocks noGrp="1"/>
          </p:cNvSpPr>
          <p:nvPr>
            <p:ph type="subTitle" idx="1" hasCustomPrompt="1"/>
          </p:nvPr>
        </p:nvSpPr>
        <p:spPr>
          <a:xfrm>
            <a:off x="612000" y="2702992"/>
            <a:ext cx="6400800" cy="1014040"/>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3" name="Rectangle 12"/>
          <p:cNvSpPr/>
          <p:nvPr userDrawn="1"/>
        </p:nvSpPr>
        <p:spPr>
          <a:xfrm>
            <a:off x="0" y="1619999"/>
            <a:ext cx="6804248"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a:off x="7593363" y="1619999"/>
            <a:ext cx="356304"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Rectangle 14"/>
          <p:cNvSpPr/>
          <p:nvPr userDrawn="1"/>
        </p:nvSpPr>
        <p:spPr>
          <a:xfrm>
            <a:off x="6794840" y="1619999"/>
            <a:ext cx="794024"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Rectangle 17"/>
          <p:cNvSpPr/>
          <p:nvPr userDrawn="1"/>
        </p:nvSpPr>
        <p:spPr>
          <a:xfrm>
            <a:off x="7949667" y="1619999"/>
            <a:ext cx="1194333"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hasCustomPrompt="1"/>
          </p:nvPr>
        </p:nvSpPr>
        <p:spPr>
          <a:xfrm>
            <a:off x="612000" y="1872001"/>
            <a:ext cx="5616184" cy="548888"/>
          </a:xfrm>
          <a:prstGeom prst="rect">
            <a:avLst/>
          </a:prstGeom>
        </p:spPr>
        <p:txBody>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3" name="Subtitle 2"/>
          <p:cNvSpPr>
            <a:spLocks noGrp="1"/>
          </p:cNvSpPr>
          <p:nvPr>
            <p:ph type="subTitle" idx="1" hasCustomPrompt="1"/>
          </p:nvPr>
        </p:nvSpPr>
        <p:spPr>
          <a:xfrm>
            <a:off x="612000" y="3096000"/>
            <a:ext cx="6400800" cy="765048"/>
          </a:xfrm>
        </p:spPr>
        <p:txBody>
          <a:bodyPr>
            <a:normAutofit/>
          </a:bodyPr>
          <a:lstStyle>
            <a:lvl1pPr marL="0" indent="0" algn="l">
              <a:spcAft>
                <a:spcPts val="0"/>
              </a:spcAft>
              <a:buNone/>
              <a:defRPr sz="11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r>
              <a:rPr lang="en-US" smtClean="0"/>
              <a:t>Click icon to add picture</a:t>
            </a:r>
            <a:endParaRPr lang="en-GB"/>
          </a:p>
        </p:txBody>
      </p:sp>
      <p:sp>
        <p:nvSpPr>
          <p:cNvPr id="16" name="Text Placeholder 15"/>
          <p:cNvSpPr>
            <a:spLocks noGrp="1"/>
          </p:cNvSpPr>
          <p:nvPr>
            <p:ph type="body" sz="quarter" idx="13" hasCustomPrompt="1"/>
          </p:nvPr>
        </p:nvSpPr>
        <p:spPr>
          <a:xfrm>
            <a:off x="611188" y="4004444"/>
            <a:ext cx="3889375"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1" i="0" u="none" strike="noStrike" kern="1200" cap="none" spc="0" normalizeH="0" baseline="0" noProof="0" dirty="0">
                <a:ln>
                  <a:noFill/>
                </a:ln>
                <a:solidFill>
                  <a:schemeClr val="bg1"/>
                </a:solidFill>
                <a:effectLst/>
                <a:uLnTx/>
                <a:uFillTx/>
                <a:latin typeface="+mn-lt"/>
                <a:ea typeface="+mn-ea"/>
                <a:cs typeface="+mn-cs"/>
              </a:rPr>
              <a:t>Date</a:t>
            </a:r>
            <a:endParaRPr kumimoji="0" lang="en-GB" sz="900" b="1" i="0" u="none" strike="noStrike" kern="1200" cap="none" spc="0" normalizeH="0" baseline="0" noProof="0" dirty="0">
              <a:ln>
                <a:noFill/>
              </a:ln>
              <a:solidFill>
                <a:schemeClr val="bg1"/>
              </a:solidFill>
              <a:effectLst/>
              <a:uLnTx/>
              <a:uFillTx/>
              <a:latin typeface="+mn-lt"/>
              <a:ea typeface="+mn-ea"/>
              <a:cs typeface="+mn-cs"/>
            </a:endParaRPr>
          </a:p>
        </p:txBody>
      </p:sp>
      <p:sp>
        <p:nvSpPr>
          <p:cNvPr id="12" name="Text Placeholder 11"/>
          <p:cNvSpPr>
            <a:spLocks noGrp="1"/>
          </p:cNvSpPr>
          <p:nvPr>
            <p:ph type="body" sz="quarter" idx="14" hasCustomPrompt="1"/>
          </p:nvPr>
        </p:nvSpPr>
        <p:spPr>
          <a:xfrm>
            <a:off x="611758" y="2430000"/>
            <a:ext cx="3888234" cy="576113"/>
          </a:xfrm>
        </p:spPr>
        <p:txBody>
          <a:bodyPr>
            <a:normAutofit/>
          </a:bodyPr>
          <a:lstStyle>
            <a:lvl1pPr marL="0" indent="0">
              <a:defRPr sz="1400" b="1" baseline="0">
                <a:solidFill>
                  <a:schemeClr val="bg1"/>
                </a:solidFill>
              </a:defRPr>
            </a:lvl1pPr>
          </a:lstStyle>
          <a:p>
            <a:pPr lvl="0"/>
            <a:r>
              <a:rPr lang="en-GB" dirty="0"/>
              <a:t>Subtitle of the presentation</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0" y="0"/>
            <a:ext cx="9144000" cy="6853238"/>
            <a:chOff x="0" y="0"/>
            <a:chExt cx="5760" cy="4317"/>
          </a:xfrm>
        </p:grpSpPr>
        <p:sp>
          <p:nvSpPr>
            <p:cNvPr id="6" name="AutoShape 3"/>
            <p:cNvSpPr>
              <a:spLocks noChangeAspect="1" noChangeArrowheads="1" noTextEdit="1"/>
            </p:cNvSpPr>
            <p:nvPr userDrawn="1"/>
          </p:nvSpPr>
          <p:spPr bwMode="auto">
            <a:xfrm>
              <a:off x="0" y="0"/>
              <a:ext cx="5760" cy="4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8" name="Freeform 5"/>
            <p:cNvSpPr>
              <a:spLocks/>
            </p:cNvSpPr>
            <p:nvPr userDrawn="1"/>
          </p:nvSpPr>
          <p:spPr bwMode="auto">
            <a:xfrm>
              <a:off x="0" y="1027"/>
              <a:ext cx="4514" cy="3290"/>
            </a:xfrm>
            <a:custGeom>
              <a:avLst/>
              <a:gdLst>
                <a:gd name="T0" fmla="*/ 0 w 4514"/>
                <a:gd name="T1" fmla="*/ 3290 h 3290"/>
                <a:gd name="T2" fmla="*/ 4514 w 4514"/>
                <a:gd name="T3" fmla="*/ 3290 h 3290"/>
                <a:gd name="T4" fmla="*/ 4046 w 4514"/>
                <a:gd name="T5" fmla="*/ 1845 h 3290"/>
                <a:gd name="T6" fmla="*/ 0 w 4514"/>
                <a:gd name="T7" fmla="*/ 0 h 3290"/>
                <a:gd name="T8" fmla="*/ 0 w 4514"/>
                <a:gd name="T9" fmla="*/ 3290 h 3290"/>
              </a:gdLst>
              <a:ahLst/>
              <a:cxnLst>
                <a:cxn ang="0">
                  <a:pos x="T0" y="T1"/>
                </a:cxn>
                <a:cxn ang="0">
                  <a:pos x="T2" y="T3"/>
                </a:cxn>
                <a:cxn ang="0">
                  <a:pos x="T4" y="T5"/>
                </a:cxn>
                <a:cxn ang="0">
                  <a:pos x="T6" y="T7"/>
                </a:cxn>
                <a:cxn ang="0">
                  <a:pos x="T8" y="T9"/>
                </a:cxn>
              </a:cxnLst>
              <a:rect l="0" t="0" r="r" b="b"/>
              <a:pathLst>
                <a:path w="4514" h="3290">
                  <a:moveTo>
                    <a:pt x="0" y="3290"/>
                  </a:moveTo>
                  <a:lnTo>
                    <a:pt x="4514" y="3290"/>
                  </a:lnTo>
                  <a:lnTo>
                    <a:pt x="4046" y="1845"/>
                  </a:lnTo>
                  <a:lnTo>
                    <a:pt x="0" y="0"/>
                  </a:lnTo>
                  <a:lnTo>
                    <a:pt x="0" y="329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0" name="Freeform 6"/>
            <p:cNvSpPr>
              <a:spLocks/>
            </p:cNvSpPr>
            <p:nvPr userDrawn="1"/>
          </p:nvSpPr>
          <p:spPr bwMode="auto">
            <a:xfrm>
              <a:off x="4044" y="0"/>
              <a:ext cx="1716" cy="2876"/>
            </a:xfrm>
            <a:custGeom>
              <a:avLst/>
              <a:gdLst>
                <a:gd name="T0" fmla="*/ 1716 w 1716"/>
                <a:gd name="T1" fmla="*/ 0 h 2876"/>
                <a:gd name="T2" fmla="*/ 460 w 1716"/>
                <a:gd name="T3" fmla="*/ 0 h 2876"/>
                <a:gd name="T4" fmla="*/ 0 w 1716"/>
                <a:gd name="T5" fmla="*/ 2876 h 2876"/>
                <a:gd name="T6" fmla="*/ 1716 w 1716"/>
                <a:gd name="T7" fmla="*/ 1731 h 2876"/>
                <a:gd name="T8" fmla="*/ 1716 w 1716"/>
                <a:gd name="T9" fmla="*/ 0 h 2876"/>
              </a:gdLst>
              <a:ahLst/>
              <a:cxnLst>
                <a:cxn ang="0">
                  <a:pos x="T0" y="T1"/>
                </a:cxn>
                <a:cxn ang="0">
                  <a:pos x="T2" y="T3"/>
                </a:cxn>
                <a:cxn ang="0">
                  <a:pos x="T4" y="T5"/>
                </a:cxn>
                <a:cxn ang="0">
                  <a:pos x="T6" y="T7"/>
                </a:cxn>
                <a:cxn ang="0">
                  <a:pos x="T8" y="T9"/>
                </a:cxn>
              </a:cxnLst>
              <a:rect l="0" t="0" r="r" b="b"/>
              <a:pathLst>
                <a:path w="1716" h="2876">
                  <a:moveTo>
                    <a:pt x="1716" y="0"/>
                  </a:moveTo>
                  <a:lnTo>
                    <a:pt x="460" y="0"/>
                  </a:lnTo>
                  <a:lnTo>
                    <a:pt x="0" y="2876"/>
                  </a:lnTo>
                  <a:lnTo>
                    <a:pt x="1716" y="1731"/>
                  </a:lnTo>
                  <a:lnTo>
                    <a:pt x="1716"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1" name="Freeform 7"/>
            <p:cNvSpPr>
              <a:spLocks/>
            </p:cNvSpPr>
            <p:nvPr userDrawn="1"/>
          </p:nvSpPr>
          <p:spPr bwMode="auto">
            <a:xfrm>
              <a:off x="0" y="0"/>
              <a:ext cx="5318" cy="2878"/>
            </a:xfrm>
            <a:custGeom>
              <a:avLst/>
              <a:gdLst>
                <a:gd name="T0" fmla="*/ 0 w 5318"/>
                <a:gd name="T1" fmla="*/ 0 h 2878"/>
                <a:gd name="T2" fmla="*/ 0 w 5318"/>
                <a:gd name="T3" fmla="*/ 2420 h 2878"/>
                <a:gd name="T4" fmla="*/ 4044 w 5318"/>
                <a:gd name="T5" fmla="*/ 2878 h 2878"/>
                <a:gd name="T6" fmla="*/ 5318 w 5318"/>
                <a:gd name="T7" fmla="*/ 0 h 2878"/>
                <a:gd name="T8" fmla="*/ 0 w 5318"/>
                <a:gd name="T9" fmla="*/ 0 h 2878"/>
              </a:gdLst>
              <a:ahLst/>
              <a:cxnLst>
                <a:cxn ang="0">
                  <a:pos x="T0" y="T1"/>
                </a:cxn>
                <a:cxn ang="0">
                  <a:pos x="T2" y="T3"/>
                </a:cxn>
                <a:cxn ang="0">
                  <a:pos x="T4" y="T5"/>
                </a:cxn>
                <a:cxn ang="0">
                  <a:pos x="T6" y="T7"/>
                </a:cxn>
                <a:cxn ang="0">
                  <a:pos x="T8" y="T9"/>
                </a:cxn>
              </a:cxnLst>
              <a:rect l="0" t="0" r="r" b="b"/>
              <a:pathLst>
                <a:path w="5318" h="2878">
                  <a:moveTo>
                    <a:pt x="0" y="0"/>
                  </a:moveTo>
                  <a:lnTo>
                    <a:pt x="0" y="2420"/>
                  </a:lnTo>
                  <a:lnTo>
                    <a:pt x="4044" y="2878"/>
                  </a:lnTo>
                  <a:lnTo>
                    <a:pt x="5318" y="0"/>
                  </a:lnTo>
                  <a:lnTo>
                    <a:pt x="0"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2" name="Freeform 8"/>
            <p:cNvSpPr>
              <a:spLocks/>
            </p:cNvSpPr>
            <p:nvPr userDrawn="1"/>
          </p:nvSpPr>
          <p:spPr bwMode="auto">
            <a:xfrm>
              <a:off x="4044" y="1653"/>
              <a:ext cx="1716" cy="2664"/>
            </a:xfrm>
            <a:custGeom>
              <a:avLst/>
              <a:gdLst>
                <a:gd name="T0" fmla="*/ 0 w 1716"/>
                <a:gd name="T1" fmla="*/ 1223 h 2664"/>
                <a:gd name="T2" fmla="*/ 466 w 1716"/>
                <a:gd name="T3" fmla="*/ 2664 h 2664"/>
                <a:gd name="T4" fmla="*/ 1716 w 1716"/>
                <a:gd name="T5" fmla="*/ 2664 h 2664"/>
                <a:gd name="T6" fmla="*/ 1716 w 1716"/>
                <a:gd name="T7" fmla="*/ 0 h 2664"/>
                <a:gd name="T8" fmla="*/ 0 w 1716"/>
                <a:gd name="T9" fmla="*/ 1223 h 2664"/>
              </a:gdLst>
              <a:ahLst/>
              <a:cxnLst>
                <a:cxn ang="0">
                  <a:pos x="T0" y="T1"/>
                </a:cxn>
                <a:cxn ang="0">
                  <a:pos x="T2" y="T3"/>
                </a:cxn>
                <a:cxn ang="0">
                  <a:pos x="T4" y="T5"/>
                </a:cxn>
                <a:cxn ang="0">
                  <a:pos x="T6" y="T7"/>
                </a:cxn>
                <a:cxn ang="0">
                  <a:pos x="T8" y="T9"/>
                </a:cxn>
              </a:cxnLst>
              <a:rect l="0" t="0" r="r" b="b"/>
              <a:pathLst>
                <a:path w="1716" h="2664">
                  <a:moveTo>
                    <a:pt x="0" y="1223"/>
                  </a:moveTo>
                  <a:lnTo>
                    <a:pt x="466" y="2664"/>
                  </a:lnTo>
                  <a:lnTo>
                    <a:pt x="1716" y="2664"/>
                  </a:lnTo>
                  <a:lnTo>
                    <a:pt x="1716" y="0"/>
                  </a:lnTo>
                  <a:lnTo>
                    <a:pt x="0" y="122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grpSp>
      <p:sp>
        <p:nvSpPr>
          <p:cNvPr id="2" name="Title 1"/>
          <p:cNvSpPr>
            <a:spLocks noGrp="1"/>
          </p:cNvSpPr>
          <p:nvPr>
            <p:ph type="title" hasCustomPrompt="1"/>
          </p:nvPr>
        </p:nvSpPr>
        <p:spPr>
          <a:xfrm>
            <a:off x="612000" y="1620000"/>
            <a:ext cx="5544176" cy="2520000"/>
          </a:xfrm>
          <a:prstGeom prst="rect">
            <a:avLst/>
          </a:prstGeom>
        </p:spPr>
        <p:txBody>
          <a:bodyPr/>
          <a:lstStyle>
            <a:lvl1pPr algn="l">
              <a:defRPr sz="2200" b="1">
                <a:solidFill>
                  <a:schemeClr val="bg1"/>
                </a:solidFill>
              </a:defRPr>
            </a:lvl1pPr>
          </a:lstStyle>
          <a:p>
            <a:r>
              <a:rPr lang="en-US" dirty="0"/>
              <a:t>Section title</a:t>
            </a:r>
            <a:endParaRPr lang="en-GB" dirty="0"/>
          </a:p>
        </p:txBody>
      </p:sp>
      <p:cxnSp>
        <p:nvCxnSpPr>
          <p:cNvPr id="13" name="Straight Connector 12"/>
          <p:cNvCxnSpPr/>
          <p:nvPr userDrawn="1"/>
        </p:nvCxnSpPr>
        <p:spPr>
          <a:xfrm>
            <a:off x="612000" y="6300000"/>
            <a:ext cx="7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bg1"/>
                </a:solidFill>
              </a:defRPr>
            </a:lvl1pPr>
          </a:lstStyle>
          <a:p>
            <a:r>
              <a:rPr lang="en-US" smtClean="0">
                <a:solidFill>
                  <a:prstClr val="white"/>
                </a:solidFill>
              </a:rPr>
              <a:t>© Institute for Fiscal Studies  </a:t>
            </a:r>
            <a:endParaRPr lang="en-GB" dirty="0">
              <a:solidFill>
                <a:prstClr val="white"/>
              </a:solidFill>
            </a:endParaRPr>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bg1"/>
                </a:solidFill>
              </a:defRPr>
            </a:lvl1pPr>
          </a:lstStyle>
          <a:p>
            <a:r>
              <a:rPr lang="en-GB" smtClean="0">
                <a:solidFill>
                  <a:prstClr val="white"/>
                </a:solidFill>
              </a:rPr>
              <a:t>Living Standards, Poverty and Inequality in the UK: 2017</a:t>
            </a:r>
            <a:endParaRPr lang="en-GB"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3252"/>
            <a:ext cx="6552288" cy="404728"/>
          </a:xfrm>
          <a:prstGeom prst="rect">
            <a:avLst/>
          </a:prstGeom>
        </p:spPr>
        <p:txBody>
          <a:bodyPr lIns="0" rIns="0" anchor="t" anchorCtr="0">
            <a:noAutofit/>
          </a:bodyPr>
          <a:lstStyle>
            <a:lvl1pPr algn="l">
              <a:defRPr sz="2200" b="1">
                <a:solidFill>
                  <a:schemeClr val="accent2"/>
                </a:solidFill>
              </a:defRPr>
            </a:lvl1pPr>
          </a:lstStyle>
          <a:p>
            <a:r>
              <a:rPr lang="en-US" dirty="0"/>
              <a:t>Slide title</a:t>
            </a:r>
            <a:endParaRPr lang="en-GB" dirty="0"/>
          </a:p>
        </p:txBody>
      </p:sp>
      <p:sp>
        <p:nvSpPr>
          <p:cNvPr id="3" name="Content Placeholder 2"/>
          <p:cNvSpPr>
            <a:spLocks noGrp="1"/>
          </p:cNvSpPr>
          <p:nvPr>
            <p:ph idx="1" hasCustomPrompt="1"/>
          </p:nvPr>
        </p:nvSpPr>
        <p:spPr>
          <a:xfrm>
            <a:off x="612000" y="1584000"/>
            <a:ext cx="7920000" cy="4610461"/>
          </a:xfrm>
        </p:spPr>
        <p:txBody>
          <a:bodyPr lIns="0" tIns="0" rIns="0" bIns="0">
            <a:normAutofit/>
          </a:bodyPr>
          <a:lstStyle>
            <a:lvl1pPr marL="0" indent="0">
              <a:lnSpc>
                <a:spcPct val="110000"/>
              </a:lnSpc>
              <a:spcBef>
                <a:spcPts val="0"/>
              </a:spcBef>
              <a:spcAft>
                <a:spcPts val="1200"/>
              </a:spcAft>
              <a:defRPr sz="1800" b="1" baseline="0">
                <a:solidFill>
                  <a:schemeClr val="tx1"/>
                </a:solidFill>
                <a:latin typeface="+mn-lt"/>
              </a:defRPr>
            </a:lvl1pPr>
            <a:lvl2pPr marL="0" indent="0">
              <a:lnSpc>
                <a:spcPct val="110000"/>
              </a:lnSpc>
              <a:spcBef>
                <a:spcPts val="0"/>
              </a:spcBef>
              <a:spcAft>
                <a:spcPts val="1200"/>
              </a:spcAft>
              <a:buClr>
                <a:srgbClr val="7BAA1E"/>
              </a:buClr>
              <a:buFont typeface="Arial" pitchFamily="34" charset="0"/>
              <a:buNone/>
              <a:defRPr sz="1800" baseline="0">
                <a:solidFill>
                  <a:schemeClr val="tx1"/>
                </a:solidFill>
                <a:latin typeface="+mn-lt"/>
              </a:defRPr>
            </a:lvl2pPr>
            <a:lvl3pPr marL="288000" marR="0" indent="-288000" algn="l" defTabSz="914400" rtl="0" eaLnBrk="1" fontAlgn="auto" latinLnBrk="0" hangingPunct="1">
              <a:lnSpc>
                <a:spcPct val="110000"/>
              </a:lnSpc>
              <a:spcBef>
                <a:spcPts val="0"/>
              </a:spcBef>
              <a:spcAft>
                <a:spcPts val="1200"/>
              </a:spcAft>
              <a:buClr>
                <a:srgbClr val="7BAA1E"/>
              </a:buClr>
              <a:buSzTx/>
              <a:buFont typeface="Arial" panose="020B0604020202020204" pitchFamily="34" charset="0"/>
              <a:buChar char="•"/>
              <a:tabLst/>
              <a:defRPr sz="1800">
                <a:solidFill>
                  <a:schemeClr val="tx1"/>
                </a:solidFill>
                <a:latin typeface="+mn-lt"/>
              </a:defRPr>
            </a:lvl3pPr>
            <a:lvl4pPr marL="576000" indent="-288000">
              <a:lnSpc>
                <a:spcPct val="110000"/>
              </a:lnSpc>
              <a:spcBef>
                <a:spcPts val="0"/>
              </a:spcBef>
              <a:spcAft>
                <a:spcPts val="1200"/>
              </a:spcAft>
              <a:buClr>
                <a:srgbClr val="7BAA1E"/>
              </a:buClr>
              <a:buFont typeface="Noto Sans" pitchFamily="34" charset="0"/>
              <a:buChar char="‒"/>
              <a:defRPr sz="1800">
                <a:solidFill>
                  <a:schemeClr val="tx1"/>
                </a:solidFill>
                <a:latin typeface="+mn-lt"/>
              </a:defRPr>
            </a:lvl4pPr>
            <a:lvl5pPr marL="864000" indent="-288000">
              <a:lnSpc>
                <a:spcPct val="110000"/>
              </a:lnSpc>
              <a:spcBef>
                <a:spcPts val="0"/>
              </a:spcBef>
              <a:spcAft>
                <a:spcPts val="1200"/>
              </a:spcAft>
              <a:buClr>
                <a:srgbClr val="7BAA1E"/>
              </a:buClr>
              <a:buFont typeface="Noto Sans" pitchFamily="34" charset="0"/>
              <a:buChar char="‒"/>
              <a:defRPr sz="1800">
                <a:solidFill>
                  <a:schemeClr val="tx1"/>
                </a:solidFill>
                <a:latin typeface="+mn-lt"/>
              </a:defRPr>
            </a:lvl5pPr>
          </a:lstStyle>
          <a:p>
            <a:pPr lvl="0"/>
            <a:r>
              <a:rPr lang="en-US" dirty="0"/>
              <a:t>Subheading style. Click “Increase list level” for body and bullet styles</a:t>
            </a:r>
          </a:p>
          <a:p>
            <a:pPr lvl="1"/>
            <a:r>
              <a:rPr lang="en-US" dirty="0"/>
              <a:t>Body text style</a:t>
            </a:r>
          </a:p>
          <a:p>
            <a:pPr lvl="2"/>
            <a:r>
              <a:rPr lang="en-US" dirty="0"/>
              <a:t>First level bullet</a:t>
            </a:r>
          </a:p>
          <a:p>
            <a:pPr lvl="3"/>
            <a:r>
              <a:rPr lang="en-US" dirty="0"/>
              <a:t>Second level bullet</a:t>
            </a:r>
          </a:p>
          <a:p>
            <a:pPr lvl="4"/>
            <a:r>
              <a:rPr lang="en-US" dirty="0"/>
              <a:t>Third level bullet</a:t>
            </a:r>
          </a:p>
          <a:p>
            <a:pPr lvl="4"/>
            <a:endParaRPr lang="en-GB" dirty="0"/>
          </a:p>
          <a:p>
            <a:pPr lvl="2"/>
            <a:endParaRPr lang="en-US" dirty="0"/>
          </a:p>
          <a:p>
            <a:pPr lvl="3"/>
            <a:endParaRPr lang="en-US" dirty="0"/>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r>
              <a:rPr lang="en-US" smtClean="0">
                <a:solidFill>
                  <a:srgbClr val="666666"/>
                </a:solidFill>
              </a:rPr>
              <a:t>© Institute for Fiscal Studies  </a:t>
            </a:r>
            <a:endParaRPr lang="en-GB" dirty="0">
              <a:solidFill>
                <a:srgbClr val="666666"/>
              </a:solidFill>
            </a:endParaRPr>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Living Standards, Poverty and Inequality in the UK: 2017</a:t>
            </a:r>
            <a:endParaRPr lang="en-GB" dirty="0">
              <a:solidFill>
                <a:srgbClr val="666666"/>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4000"/>
            <a:ext cx="6336264" cy="404728"/>
          </a:xfrm>
          <a:prstGeom prst="rect">
            <a:avLst/>
          </a:prstGeom>
        </p:spPr>
        <p:txBody>
          <a:bodyPr/>
          <a:lstStyle>
            <a:lvl1pPr algn="l">
              <a:defRPr sz="2200" b="1">
                <a:solidFill>
                  <a:schemeClr val="accent2"/>
                </a:solidFill>
              </a:defRPr>
            </a:lvl1pPr>
          </a:lstStyle>
          <a:p>
            <a:r>
              <a:rPr lang="en-US" dirty="0"/>
              <a:t>Image slide</a:t>
            </a:r>
            <a:endParaRPr lang="en-GB" dirty="0"/>
          </a:p>
        </p:txBody>
      </p:sp>
      <p:sp>
        <p:nvSpPr>
          <p:cNvPr id="3" name="Content Placeholder 2"/>
          <p:cNvSpPr>
            <a:spLocks noGrp="1"/>
          </p:cNvSpPr>
          <p:nvPr>
            <p:ph idx="1" hasCustomPrompt="1"/>
          </p:nvPr>
        </p:nvSpPr>
        <p:spPr>
          <a:xfrm>
            <a:off x="612000" y="1620001"/>
            <a:ext cx="7920000" cy="4401387"/>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dirty="0"/>
              <a:t>Image goes here – click the “Pictures” icon below (bottom left of the group of icons) and pick a file to insert.</a:t>
            </a:r>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r>
              <a:rPr lang="en-US" smtClean="0">
                <a:solidFill>
                  <a:srgbClr val="666666"/>
                </a:solidFill>
              </a:rPr>
              <a:t>© Institute for Fiscal Studies  </a:t>
            </a:r>
            <a:endParaRPr lang="en-GB" dirty="0">
              <a:solidFill>
                <a:srgbClr val="666666"/>
              </a:solidFill>
            </a:endParaRPr>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Living Standards, Poverty and Inequality in the UK: 2017</a:t>
            </a:r>
            <a:endParaRPr lang="en-GB" dirty="0">
              <a:solidFill>
                <a:srgbClr val="666666"/>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extLst>
      <p:ext uri="{BB962C8B-B14F-4D97-AF65-F5344CB8AC3E}">
        <p14:creationId xmlns:p14="http://schemas.microsoft.com/office/powerpoint/2010/main" xmlns="" val="1589948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lid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4000"/>
            <a:ext cx="6336264" cy="404728"/>
          </a:xfrm>
          <a:prstGeom prst="rect">
            <a:avLst/>
          </a:prstGeom>
        </p:spPr>
        <p:txBody>
          <a:bodyPr/>
          <a:lstStyle>
            <a:lvl1pPr algn="l">
              <a:defRPr sz="2200" b="1">
                <a:solidFill>
                  <a:schemeClr val="accent2"/>
                </a:solidFill>
              </a:defRPr>
            </a:lvl1pPr>
          </a:lstStyle>
          <a:p>
            <a:r>
              <a:rPr lang="en-US" dirty="0"/>
              <a:t>Image slide with caption</a:t>
            </a:r>
            <a:endParaRPr lang="en-GB" dirty="0"/>
          </a:p>
        </p:txBody>
      </p:sp>
      <p:sp>
        <p:nvSpPr>
          <p:cNvPr id="3" name="Content Placeholder 2"/>
          <p:cNvSpPr>
            <a:spLocks noGrp="1"/>
          </p:cNvSpPr>
          <p:nvPr>
            <p:ph idx="1" hasCustomPrompt="1"/>
          </p:nvPr>
        </p:nvSpPr>
        <p:spPr>
          <a:xfrm>
            <a:off x="612000" y="1620001"/>
            <a:ext cx="7920000" cy="3753215"/>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dirty="0"/>
              <a:t>Image goes here – click the “Pictures” icon below (bottom left of the group of icons) and pick a file to insert.</a:t>
            </a:r>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hasCustomPrompt="1"/>
          </p:nvPr>
        </p:nvSpPr>
        <p:spPr>
          <a:xfrm>
            <a:off x="611188" y="5516563"/>
            <a:ext cx="7921625" cy="504825"/>
          </a:xfrm>
        </p:spPr>
        <p:txBody>
          <a:bodyPr>
            <a:normAutofit/>
          </a:bodyPr>
          <a:lstStyle>
            <a:lvl1pPr>
              <a:defRPr sz="1500" b="0" baseline="0">
                <a:solidFill>
                  <a:schemeClr val="tx1"/>
                </a:solidFill>
              </a:defRPr>
            </a:lvl1pPr>
          </a:lstStyle>
          <a:p>
            <a:pPr lvl="0"/>
            <a:r>
              <a:rPr lang="en-US" dirty="0"/>
              <a:t>Caption copy style. The caption for the picture can go here. </a:t>
            </a:r>
            <a:endParaRPr lang="en-GB" dirty="0"/>
          </a:p>
        </p:txBody>
      </p: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r>
              <a:rPr lang="en-US" smtClean="0">
                <a:solidFill>
                  <a:srgbClr val="666666"/>
                </a:solidFill>
              </a:rPr>
              <a:t>© Institute for Fiscal Studies  </a:t>
            </a:r>
            <a:endParaRPr lang="en-GB" dirty="0">
              <a:solidFill>
                <a:srgbClr val="666666"/>
              </a:solidFill>
            </a:endParaRPr>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Living Standards, Poverty and Inequality in the UK: 2017</a:t>
            </a:r>
            <a:endParaRPr lang="en-GB" dirty="0">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extLst>
      <p:ext uri="{BB962C8B-B14F-4D97-AF65-F5344CB8AC3E}">
        <p14:creationId xmlns:p14="http://schemas.microsoft.com/office/powerpoint/2010/main" xmlns="" val="336490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multiple">
    <p:spTree>
      <p:nvGrpSpPr>
        <p:cNvPr id="1" name=""/>
        <p:cNvGrpSpPr/>
        <p:nvPr/>
      </p:nvGrpSpPr>
      <p:grpSpPr>
        <a:xfrm>
          <a:off x="0" y="0"/>
          <a:ext cx="0" cy="0"/>
          <a:chOff x="0" y="0"/>
          <a:chExt cx="0" cy="0"/>
        </a:xfrm>
      </p:grpSpPr>
      <p:sp>
        <p:nvSpPr>
          <p:cNvPr id="17" name="Content Placeholder 9"/>
          <p:cNvSpPr>
            <a:spLocks noGrp="1"/>
          </p:cNvSpPr>
          <p:nvPr>
            <p:ph sz="quarter" idx="18" hasCustomPrompt="1"/>
          </p:nvPr>
        </p:nvSpPr>
        <p:spPr>
          <a:xfrm>
            <a:off x="4642625" y="3861048"/>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8" name="Content Placeholder 9"/>
          <p:cNvSpPr>
            <a:spLocks noGrp="1"/>
          </p:cNvSpPr>
          <p:nvPr>
            <p:ph sz="quarter" idx="19" hasCustomPrompt="1"/>
          </p:nvPr>
        </p:nvSpPr>
        <p:spPr>
          <a:xfrm>
            <a:off x="611188" y="3861048"/>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6" name="Content Placeholder 9"/>
          <p:cNvSpPr>
            <a:spLocks noGrp="1"/>
          </p:cNvSpPr>
          <p:nvPr>
            <p:ph sz="quarter" idx="17" hasCustomPrompt="1"/>
          </p:nvPr>
        </p:nvSpPr>
        <p:spPr>
          <a:xfrm>
            <a:off x="4642625" y="1628452"/>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2" name="Title 1"/>
          <p:cNvSpPr>
            <a:spLocks noGrp="1"/>
          </p:cNvSpPr>
          <p:nvPr>
            <p:ph type="title" hasCustomPrompt="1"/>
          </p:nvPr>
        </p:nvSpPr>
        <p:spPr>
          <a:xfrm>
            <a:off x="612000" y="594000"/>
            <a:ext cx="6552288" cy="404728"/>
          </a:xfrm>
          <a:prstGeom prst="rect">
            <a:avLst/>
          </a:prstGeom>
        </p:spPr>
        <p:txBody>
          <a:bodyPr/>
          <a:lstStyle>
            <a:lvl1pPr algn="l">
              <a:defRPr sz="2200" b="1">
                <a:solidFill>
                  <a:schemeClr val="accent2"/>
                </a:solidFill>
              </a:defRPr>
            </a:lvl1pPr>
          </a:lstStyle>
          <a:p>
            <a:r>
              <a:rPr lang="en-US" dirty="0"/>
              <a:t>Multiple image slide</a:t>
            </a:r>
            <a:endParaRPr lang="en-GB" dirty="0"/>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hasCustomPrompt="1"/>
          </p:nvPr>
        </p:nvSpPr>
        <p:spPr>
          <a:xfrm>
            <a:off x="611188" y="1628452"/>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3"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r>
              <a:rPr lang="en-US" smtClean="0">
                <a:solidFill>
                  <a:srgbClr val="666666"/>
                </a:solidFill>
              </a:rPr>
              <a:t>© Institute for Fiscal Studies  </a:t>
            </a:r>
            <a:endParaRPr lang="en-GB" dirty="0">
              <a:solidFill>
                <a:srgbClr val="666666"/>
              </a:solidFill>
            </a:endParaRPr>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Living Standards, Poverty and Inequality in the UK: 2017</a:t>
            </a:r>
            <a:endParaRPr lang="en-GB" dirty="0">
              <a:solidFill>
                <a:srgbClr val="666666"/>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full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612000" y="6300000"/>
            <a:ext cx="7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bg1"/>
                </a:solidFill>
              </a:defRPr>
            </a:lvl1pPr>
          </a:lstStyle>
          <a:p>
            <a:r>
              <a:rPr lang="en-US" smtClean="0">
                <a:solidFill>
                  <a:prstClr val="white"/>
                </a:solidFill>
              </a:rPr>
              <a:t>© Institute for Fiscal Studies  </a:t>
            </a:r>
            <a:endParaRPr lang="en-GB" dirty="0">
              <a:solidFill>
                <a:prstClr val="white"/>
              </a:solidFill>
            </a:endParaRPr>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bg1"/>
                </a:solidFill>
              </a:defRPr>
            </a:lvl1pPr>
          </a:lstStyle>
          <a:p>
            <a:r>
              <a:rPr lang="en-GB" smtClean="0">
                <a:solidFill>
                  <a:prstClr val="white"/>
                </a:solidFill>
              </a:rPr>
              <a:t>Living Standards, Poverty and Inequality in the UK: 2017</a:t>
            </a:r>
            <a:endParaRPr lang="en-GB" dirty="0">
              <a:solidFill>
                <a:prstClr val="white"/>
              </a:solidFill>
            </a:endParaRPr>
          </a:p>
        </p:txBody>
      </p:sp>
    </p:spTree>
    <p:extLst>
      <p:ext uri="{BB962C8B-B14F-4D97-AF65-F5344CB8AC3E}">
        <p14:creationId xmlns:p14="http://schemas.microsoft.com/office/powerpoint/2010/main" xmlns="" val="820003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336264" cy="404728"/>
          </a:xfrm>
          <a:prstGeom prst="rect">
            <a:avLst/>
          </a:prstGeom>
        </p:spPr>
        <p:txBody>
          <a:bodyPr/>
          <a:lstStyle>
            <a:lvl1pPr algn="l">
              <a:defRPr sz="1500" b="1">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612000" y="1620000"/>
            <a:ext cx="7920000" cy="4525963"/>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666666"/>
                </a:solidFill>
              </a:rPr>
              <a:t>© Institute for Fiscal Studies  </a:t>
            </a:r>
            <a:endParaRPr lang="en-GB" dirty="0">
              <a:solidFill>
                <a:srgbClr val="666666"/>
              </a:solidFill>
            </a:endParaRPr>
          </a:p>
        </p:txBody>
      </p:sp>
      <p:sp>
        <p:nvSpPr>
          <p:cNvPr id="10"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Living Standards, Poverty and Inequality in the UK: 2017</a:t>
            </a:r>
            <a:endParaRPr lang="en-GB" dirty="0">
              <a:solidFill>
                <a:srgbClr val="666666"/>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Slid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264256" cy="404728"/>
          </a:xfrm>
          <a:prstGeom prst="rect">
            <a:avLst/>
          </a:prstGeom>
        </p:spPr>
        <p:txBody>
          <a:bodyPr/>
          <a:lstStyle>
            <a:lvl1pPr algn="l">
              <a:defRPr sz="1500" b="1" baseline="0">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611999" y="1620001"/>
            <a:ext cx="7919841" cy="3321167"/>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611188" y="5031167"/>
            <a:ext cx="7920812" cy="1134683"/>
          </a:xfrm>
        </p:spPr>
        <p:txBody>
          <a:bodyPr>
            <a:normAutofit/>
          </a:bodyPr>
          <a:lstStyle>
            <a:lvl1pPr>
              <a:spcAft>
                <a:spcPts val="700"/>
              </a:spcAft>
              <a:defRPr sz="1000">
                <a:solidFill>
                  <a:schemeClr val="tx1"/>
                </a:solidFill>
              </a:defRPr>
            </a:lvl1pPr>
            <a:lvl2pPr marL="0" indent="0">
              <a:spcAft>
                <a:spcPts val="700"/>
              </a:spcAft>
              <a:buFont typeface="Arial" panose="020B0604020202020204" pitchFamily="34" charset="0"/>
              <a:buNone/>
              <a:defRPr sz="1000"/>
            </a:lvl2pPr>
            <a:lvl3pPr marL="171450" indent="-171450">
              <a:spcAft>
                <a:spcPts val="700"/>
              </a:spcAft>
              <a:buFont typeface="Arial" panose="020B0604020202020204" pitchFamily="34" charset="0"/>
              <a:buChar char="•"/>
              <a:defRPr sz="1000"/>
            </a:lvl3pPr>
          </a:lstStyle>
          <a:p>
            <a:pPr lvl="0"/>
            <a:r>
              <a:rPr lang="en-US" dirty="0"/>
              <a:t>Note: put notes and sources here.</a:t>
            </a:r>
          </a:p>
          <a:p>
            <a:pPr lvl="1"/>
            <a:r>
              <a:rPr lang="en-US" dirty="0"/>
              <a:t>Source: here</a:t>
            </a:r>
          </a:p>
          <a:p>
            <a:pPr lvl="2"/>
            <a:r>
              <a:rPr lang="en-US" dirty="0" err="1"/>
              <a:t>dfgdfgdfg</a:t>
            </a:r>
            <a:endParaRPr lang="en-GB" dirty="0"/>
          </a:p>
        </p:txBody>
      </p:sp>
      <p:sp>
        <p:nvSpPr>
          <p:cNvPr id="11" name="Date Placeholder 10"/>
          <p:cNvSpPr>
            <a:spLocks noGrp="1"/>
          </p:cNvSpPr>
          <p:nvPr>
            <p:ph type="dt" sz="half" idx="14"/>
          </p:nvPr>
        </p:nvSpPr>
        <p:spPr/>
        <p:txBody>
          <a:bodyPr/>
          <a:lstStyle/>
          <a:p>
            <a:r>
              <a:rPr lang="en-US" smtClean="0">
                <a:solidFill>
                  <a:srgbClr val="666666"/>
                </a:solidFill>
              </a:rPr>
              <a:t>© Institute for Fiscal Studies  </a:t>
            </a:r>
            <a:endParaRPr lang="en-GB" dirty="0">
              <a:solidFill>
                <a:srgbClr val="666666"/>
              </a:solidFill>
            </a:endParaRPr>
          </a:p>
        </p:txBody>
      </p:sp>
      <p:sp>
        <p:nvSpPr>
          <p:cNvPr id="8"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Living Standards, Poverty and Inequality in the UK: 2017</a:t>
            </a:r>
            <a:endParaRPr lang="en-GB" dirty="0">
              <a:solidFill>
                <a:srgbClr val="666666"/>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0" y="1619250"/>
            <a:ext cx="9144000" cy="4144963"/>
            <a:chOff x="0" y="707"/>
            <a:chExt cx="5760" cy="2611"/>
          </a:xfrm>
        </p:grpSpPr>
        <p:sp>
          <p:nvSpPr>
            <p:cNvPr id="7" name="AutoShape 3"/>
            <p:cNvSpPr>
              <a:spLocks noChangeAspect="1" noChangeArrowheads="1" noTextEdit="1"/>
            </p:cNvSpPr>
            <p:nvPr/>
          </p:nvSpPr>
          <p:spPr bwMode="auto">
            <a:xfrm>
              <a:off x="0" y="707"/>
              <a:ext cx="5760" cy="2611"/>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8" name="Freeform 5"/>
            <p:cNvSpPr>
              <a:spLocks/>
            </p:cNvSpPr>
            <p:nvPr/>
          </p:nvSpPr>
          <p:spPr bwMode="auto">
            <a:xfrm>
              <a:off x="0" y="1425"/>
              <a:ext cx="4612" cy="1891"/>
            </a:xfrm>
            <a:custGeom>
              <a:avLst/>
              <a:gdLst>
                <a:gd name="T0" fmla="*/ 0 w 4612"/>
                <a:gd name="T1" fmla="*/ 1891 h 1891"/>
                <a:gd name="T2" fmla="*/ 4612 w 4612"/>
                <a:gd name="T3" fmla="*/ 1891 h 1891"/>
                <a:gd name="T4" fmla="*/ 4468 w 4612"/>
                <a:gd name="T5" fmla="*/ 1331 h 1891"/>
                <a:gd name="T6" fmla="*/ 0 w 4612"/>
                <a:gd name="T7" fmla="*/ 0 h 1891"/>
                <a:gd name="T8" fmla="*/ 0 w 4612"/>
                <a:gd name="T9" fmla="*/ 1891 h 1891"/>
              </a:gdLst>
              <a:ahLst/>
              <a:cxnLst>
                <a:cxn ang="0">
                  <a:pos x="T0" y="T1"/>
                </a:cxn>
                <a:cxn ang="0">
                  <a:pos x="T2" y="T3"/>
                </a:cxn>
                <a:cxn ang="0">
                  <a:pos x="T4" y="T5"/>
                </a:cxn>
                <a:cxn ang="0">
                  <a:pos x="T6" y="T7"/>
                </a:cxn>
                <a:cxn ang="0">
                  <a:pos x="T8" y="T9"/>
                </a:cxn>
              </a:cxnLst>
              <a:rect l="0" t="0" r="r" b="b"/>
              <a:pathLst>
                <a:path w="4612" h="1891">
                  <a:moveTo>
                    <a:pt x="0" y="1891"/>
                  </a:moveTo>
                  <a:lnTo>
                    <a:pt x="4612" y="1891"/>
                  </a:lnTo>
                  <a:lnTo>
                    <a:pt x="4468" y="1331"/>
                  </a:lnTo>
                  <a:lnTo>
                    <a:pt x="0" y="0"/>
                  </a:lnTo>
                  <a:lnTo>
                    <a:pt x="0" y="1891"/>
                  </a:lnTo>
                  <a:close/>
                </a:path>
              </a:pathLst>
            </a:custGeom>
            <a:solidFill>
              <a:schemeClr val="accent2"/>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9" name="Freeform 6"/>
            <p:cNvSpPr>
              <a:spLocks/>
            </p:cNvSpPr>
            <p:nvPr/>
          </p:nvSpPr>
          <p:spPr bwMode="auto">
            <a:xfrm>
              <a:off x="4468" y="707"/>
              <a:ext cx="1292" cy="2049"/>
            </a:xfrm>
            <a:custGeom>
              <a:avLst/>
              <a:gdLst>
                <a:gd name="T0" fmla="*/ 36 w 1292"/>
                <a:gd name="T1" fmla="*/ 0 h 2049"/>
                <a:gd name="T2" fmla="*/ 0 w 1292"/>
                <a:gd name="T3" fmla="*/ 2049 h 2049"/>
                <a:gd name="T4" fmla="*/ 1292 w 1292"/>
                <a:gd name="T5" fmla="*/ 931 h 2049"/>
                <a:gd name="T6" fmla="*/ 1292 w 1292"/>
                <a:gd name="T7" fmla="*/ 0 h 2049"/>
                <a:gd name="T8" fmla="*/ 36 w 1292"/>
                <a:gd name="T9" fmla="*/ 0 h 2049"/>
              </a:gdLst>
              <a:ahLst/>
              <a:cxnLst>
                <a:cxn ang="0">
                  <a:pos x="T0" y="T1"/>
                </a:cxn>
                <a:cxn ang="0">
                  <a:pos x="T2" y="T3"/>
                </a:cxn>
                <a:cxn ang="0">
                  <a:pos x="T4" y="T5"/>
                </a:cxn>
                <a:cxn ang="0">
                  <a:pos x="T6" y="T7"/>
                </a:cxn>
                <a:cxn ang="0">
                  <a:pos x="T8" y="T9"/>
                </a:cxn>
              </a:cxnLst>
              <a:rect l="0" t="0" r="r" b="b"/>
              <a:pathLst>
                <a:path w="1292" h="2049">
                  <a:moveTo>
                    <a:pt x="36" y="0"/>
                  </a:moveTo>
                  <a:lnTo>
                    <a:pt x="0" y="2049"/>
                  </a:lnTo>
                  <a:lnTo>
                    <a:pt x="1292" y="931"/>
                  </a:lnTo>
                  <a:lnTo>
                    <a:pt x="1292" y="0"/>
                  </a:lnTo>
                  <a:lnTo>
                    <a:pt x="36" y="0"/>
                  </a:lnTo>
                  <a:close/>
                </a:path>
              </a:pathLst>
            </a:custGeom>
            <a:solidFill>
              <a:schemeClr val="accent3"/>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4" name="Freeform 7"/>
            <p:cNvSpPr>
              <a:spLocks/>
            </p:cNvSpPr>
            <p:nvPr/>
          </p:nvSpPr>
          <p:spPr bwMode="auto">
            <a:xfrm>
              <a:off x="0" y="707"/>
              <a:ext cx="5760" cy="2049"/>
            </a:xfrm>
            <a:custGeom>
              <a:avLst/>
              <a:gdLst>
                <a:gd name="T0" fmla="*/ 0 w 5760"/>
                <a:gd name="T1" fmla="*/ 0 h 2049"/>
                <a:gd name="T2" fmla="*/ 0 w 5760"/>
                <a:gd name="T3" fmla="*/ 1295 h 2049"/>
                <a:gd name="T4" fmla="*/ 4468 w 5760"/>
                <a:gd name="T5" fmla="*/ 2049 h 2049"/>
                <a:gd name="T6" fmla="*/ 5760 w 5760"/>
                <a:gd name="T7" fmla="*/ 0 h 2049"/>
                <a:gd name="T8" fmla="*/ 0 w 5760"/>
                <a:gd name="T9" fmla="*/ 0 h 2049"/>
              </a:gdLst>
              <a:ahLst/>
              <a:cxnLst>
                <a:cxn ang="0">
                  <a:pos x="T0" y="T1"/>
                </a:cxn>
                <a:cxn ang="0">
                  <a:pos x="T2" y="T3"/>
                </a:cxn>
                <a:cxn ang="0">
                  <a:pos x="T4" y="T5"/>
                </a:cxn>
                <a:cxn ang="0">
                  <a:pos x="T6" y="T7"/>
                </a:cxn>
                <a:cxn ang="0">
                  <a:pos x="T8" y="T9"/>
                </a:cxn>
              </a:cxnLst>
              <a:rect l="0" t="0" r="r" b="b"/>
              <a:pathLst>
                <a:path w="5760" h="2049">
                  <a:moveTo>
                    <a:pt x="0" y="0"/>
                  </a:moveTo>
                  <a:lnTo>
                    <a:pt x="0" y="1295"/>
                  </a:lnTo>
                  <a:lnTo>
                    <a:pt x="4468" y="2049"/>
                  </a:lnTo>
                  <a:lnTo>
                    <a:pt x="5760" y="0"/>
                  </a:lnTo>
                  <a:lnTo>
                    <a:pt x="0" y="0"/>
                  </a:ln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15" name="Freeform 8"/>
            <p:cNvSpPr>
              <a:spLocks/>
            </p:cNvSpPr>
            <p:nvPr/>
          </p:nvSpPr>
          <p:spPr bwMode="auto">
            <a:xfrm>
              <a:off x="4468" y="1607"/>
              <a:ext cx="1292" cy="1709"/>
            </a:xfrm>
            <a:custGeom>
              <a:avLst/>
              <a:gdLst>
                <a:gd name="T0" fmla="*/ 0 w 1292"/>
                <a:gd name="T1" fmla="*/ 1149 h 1709"/>
                <a:gd name="T2" fmla="*/ 140 w 1292"/>
                <a:gd name="T3" fmla="*/ 1709 h 1709"/>
                <a:gd name="T4" fmla="*/ 1292 w 1292"/>
                <a:gd name="T5" fmla="*/ 1709 h 1709"/>
                <a:gd name="T6" fmla="*/ 1292 w 1292"/>
                <a:gd name="T7" fmla="*/ 0 h 1709"/>
                <a:gd name="T8" fmla="*/ 0 w 1292"/>
                <a:gd name="T9" fmla="*/ 1149 h 1709"/>
              </a:gdLst>
              <a:ahLst/>
              <a:cxnLst>
                <a:cxn ang="0">
                  <a:pos x="T0" y="T1"/>
                </a:cxn>
                <a:cxn ang="0">
                  <a:pos x="T2" y="T3"/>
                </a:cxn>
                <a:cxn ang="0">
                  <a:pos x="T4" y="T5"/>
                </a:cxn>
                <a:cxn ang="0">
                  <a:pos x="T6" y="T7"/>
                </a:cxn>
                <a:cxn ang="0">
                  <a:pos x="T8" y="T9"/>
                </a:cxn>
              </a:cxnLst>
              <a:rect l="0" t="0" r="r" b="b"/>
              <a:pathLst>
                <a:path w="1292" h="1709">
                  <a:moveTo>
                    <a:pt x="0" y="1149"/>
                  </a:moveTo>
                  <a:lnTo>
                    <a:pt x="140" y="1709"/>
                  </a:lnTo>
                  <a:lnTo>
                    <a:pt x="1292" y="1709"/>
                  </a:lnTo>
                  <a:lnTo>
                    <a:pt x="1292" y="0"/>
                  </a:lnTo>
                  <a:lnTo>
                    <a:pt x="0" y="1149"/>
                  </a:lnTo>
                  <a:close/>
                </a:path>
              </a:pathLst>
            </a:custGeom>
            <a:solidFill>
              <a:schemeClr val="accent1"/>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grpSp>
      <p:pic>
        <p:nvPicPr>
          <p:cNvPr id="16" name="Picture 13"/>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10" name="Picture Placeholder 9"/>
          <p:cNvSpPr>
            <a:spLocks noGrp="1"/>
          </p:cNvSpPr>
          <p:nvPr>
            <p:ph type="pic" sz="quarter" idx="10"/>
          </p:nvPr>
        </p:nvSpPr>
        <p:spPr>
          <a:xfrm>
            <a:off x="611188" y="6102000"/>
            <a:ext cx="2376487" cy="396000"/>
          </a:xfrm>
        </p:spPr>
        <p:txBody>
          <a:bodyPr/>
          <a:lstStyle>
            <a:lvl1pPr>
              <a:defRPr sz="1100"/>
            </a:lvl1pPr>
          </a:lstStyle>
          <a:p>
            <a:pPr lvl="0"/>
            <a:r>
              <a:rPr lang="en-US" noProof="0" smtClean="0"/>
              <a:t>Click icon to add picture</a:t>
            </a:r>
            <a:endParaRPr lang="en-GB" noProof="0"/>
          </a:p>
        </p:txBody>
      </p:sp>
      <p:sp>
        <p:nvSpPr>
          <p:cNvPr id="11" name="Picture Placeholder 9"/>
          <p:cNvSpPr>
            <a:spLocks noGrp="1"/>
          </p:cNvSpPr>
          <p:nvPr>
            <p:ph type="pic" sz="quarter" idx="11"/>
          </p:nvPr>
        </p:nvSpPr>
        <p:spPr>
          <a:xfrm>
            <a:off x="3491880" y="6102000"/>
            <a:ext cx="2376487" cy="396000"/>
          </a:xfrm>
        </p:spPr>
        <p:txBody>
          <a:bodyPr/>
          <a:lstStyle>
            <a:lvl1pPr>
              <a:defRPr sz="1100"/>
            </a:lvl1pPr>
          </a:lstStyle>
          <a:p>
            <a:pPr lvl="0"/>
            <a:r>
              <a:rPr lang="en-US" noProof="0" smtClean="0"/>
              <a:t>Click icon to add picture</a:t>
            </a:r>
            <a:endParaRPr lang="en-GB" noProof="0"/>
          </a:p>
        </p:txBody>
      </p:sp>
      <p:sp>
        <p:nvSpPr>
          <p:cNvPr id="12" name="Title 1"/>
          <p:cNvSpPr>
            <a:spLocks noGrp="1"/>
          </p:cNvSpPr>
          <p:nvPr>
            <p:ph type="ctrTitle"/>
          </p:nvPr>
        </p:nvSpPr>
        <p:spPr>
          <a:xfrm>
            <a:off x="612000" y="1764000"/>
            <a:ext cx="7772400" cy="794519"/>
          </a:xfrm>
          <a:prstGeom prst="rect">
            <a:avLst/>
          </a:prstGeom>
        </p:spPr>
        <p:txBody>
          <a:bodyPr>
            <a:noAutofit/>
          </a:bodyPr>
          <a:lstStyle>
            <a:lvl1pPr algn="l">
              <a:defRPr sz="2200" b="1" baseline="0">
                <a:solidFill>
                  <a:schemeClr val="bg1"/>
                </a:solidFill>
                <a:latin typeface="Noto Sans" pitchFamily="34" charset="0"/>
                <a:ea typeface="Noto Sans" pitchFamily="34" charset="0"/>
              </a:defRPr>
            </a:lvl1pPr>
          </a:lstStyle>
          <a:p>
            <a:r>
              <a:rPr lang="en-US" smtClean="0"/>
              <a:t>Click to edit Master title style</a:t>
            </a:r>
            <a:endParaRPr lang="en-GB" dirty="0"/>
          </a:p>
        </p:txBody>
      </p:sp>
      <p:sp>
        <p:nvSpPr>
          <p:cNvPr id="13" name="Subtitle 2"/>
          <p:cNvSpPr>
            <a:spLocks noGrp="1"/>
          </p:cNvSpPr>
          <p:nvPr>
            <p:ph type="subTitle" idx="1"/>
          </p:nvPr>
        </p:nvSpPr>
        <p:spPr>
          <a:xfrm>
            <a:off x="612000" y="2702992"/>
            <a:ext cx="6400800" cy="1251032"/>
          </a:xfrm>
        </p:spPr>
        <p:txBody>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with n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264256" cy="404728"/>
          </a:xfrm>
          <a:prstGeom prst="rect">
            <a:avLst/>
          </a:prstGeom>
        </p:spPr>
        <p:txBody>
          <a:bodyPr/>
          <a:lstStyle>
            <a:lvl1pPr algn="l">
              <a:defRPr sz="1500" b="1" baseline="0">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3312000" y="1620001"/>
            <a:ext cx="5220000" cy="4545849"/>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611188" y="1620001"/>
            <a:ext cx="2556000" cy="4545849"/>
          </a:xfrm>
        </p:spPr>
        <p:txBody>
          <a:bodyPr>
            <a:normAutofit/>
          </a:bodyPr>
          <a:lstStyle>
            <a:lvl1pPr marL="0" indent="0">
              <a:spcAft>
                <a:spcPts val="1050"/>
              </a:spcAft>
              <a:defRPr sz="1500">
                <a:solidFill>
                  <a:schemeClr val="tx1"/>
                </a:solidFill>
              </a:defRPr>
            </a:lvl1pPr>
            <a:lvl2pPr marL="0" indent="0">
              <a:spcAft>
                <a:spcPts val="1050"/>
              </a:spcAft>
              <a:buFont typeface="Arial" panose="020B0604020202020204" pitchFamily="34" charset="0"/>
              <a:buNone/>
              <a:defRPr sz="1500"/>
            </a:lvl2pPr>
            <a:lvl3pPr marL="216000" indent="-216000">
              <a:spcAft>
                <a:spcPts val="1050"/>
              </a:spcAft>
              <a:buFont typeface="Arial" panose="020B0604020202020204" pitchFamily="34" charset="0"/>
              <a:buChar char="•"/>
              <a:defRPr sz="1500"/>
            </a:lvl3pPr>
            <a:lvl4pPr marL="432000" indent="-216000">
              <a:spcAft>
                <a:spcPts val="1050"/>
              </a:spcAft>
              <a:defRPr sz="1500"/>
            </a:lvl4pPr>
            <a:lvl5pPr marL="648000" indent="-216000">
              <a:spcAft>
                <a:spcPts val="1050"/>
              </a:spcAft>
              <a:defRPr sz="1500"/>
            </a:lvl5pPr>
            <a:lvl6pPr marL="864000" indent="-216000">
              <a:spcAft>
                <a:spcPts val="1050"/>
              </a:spcAft>
              <a:defRPr sz="1500"/>
            </a:lvl6pPr>
          </a:lstStyle>
          <a:p>
            <a:pPr lvl="0"/>
            <a:r>
              <a:rPr lang="en-US" dirty="0"/>
              <a:t>Note: put notes and sources here.</a:t>
            </a:r>
          </a:p>
          <a:p>
            <a:pPr lvl="1"/>
            <a:r>
              <a:rPr lang="en-US" dirty="0"/>
              <a:t>Body text style</a:t>
            </a:r>
          </a:p>
          <a:p>
            <a:pPr lvl="2"/>
            <a:r>
              <a:rPr lang="en-US" dirty="0"/>
              <a:t>Bullet level 1</a:t>
            </a:r>
          </a:p>
          <a:p>
            <a:pPr lvl="3"/>
            <a:r>
              <a:rPr lang="en-US" dirty="0"/>
              <a:t>Bullet level 2</a:t>
            </a:r>
          </a:p>
          <a:p>
            <a:pPr lvl="4"/>
            <a:r>
              <a:rPr lang="en-US" dirty="0"/>
              <a:t>Bullet level 3</a:t>
            </a:r>
          </a:p>
          <a:p>
            <a:pPr lvl="5"/>
            <a:r>
              <a:rPr lang="en-US" dirty="0"/>
              <a:t>Bullet level 4</a:t>
            </a:r>
            <a:endParaRPr lang="en-GB" dirty="0"/>
          </a:p>
        </p:txBody>
      </p:sp>
      <p:sp>
        <p:nvSpPr>
          <p:cNvPr id="11" name="Date Placeholder 10"/>
          <p:cNvSpPr>
            <a:spLocks noGrp="1"/>
          </p:cNvSpPr>
          <p:nvPr>
            <p:ph type="dt" sz="half" idx="14"/>
          </p:nvPr>
        </p:nvSpPr>
        <p:spPr/>
        <p:txBody>
          <a:bodyPr/>
          <a:lstStyle/>
          <a:p>
            <a:r>
              <a:rPr lang="en-US" smtClean="0">
                <a:solidFill>
                  <a:srgbClr val="666666"/>
                </a:solidFill>
              </a:rPr>
              <a:t>© Institute for Fiscal Studies  </a:t>
            </a:r>
            <a:endParaRPr lang="en-GB" dirty="0">
              <a:solidFill>
                <a:srgbClr val="666666"/>
              </a:solidFill>
            </a:endParaRPr>
          </a:p>
        </p:txBody>
      </p:sp>
      <p:sp>
        <p:nvSpPr>
          <p:cNvPr id="8"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Living Standards, Poverty and Inequality in the UK: 2017</a:t>
            </a:r>
            <a:endParaRPr lang="en-GB" dirty="0">
              <a:solidFill>
                <a:srgbClr val="666666"/>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extLst>
      <p:ext uri="{BB962C8B-B14F-4D97-AF65-F5344CB8AC3E}">
        <p14:creationId xmlns:p14="http://schemas.microsoft.com/office/powerpoint/2010/main" xmlns="" val="187567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solidFill>
                  <a:srgbClr val="666666"/>
                </a:solidFill>
              </a:rPr>
              <a:t>© Institute for Fiscal Studies  </a:t>
            </a:r>
            <a:endParaRPr lang="en-GB" dirty="0">
              <a:solidFill>
                <a:srgbClr val="666666"/>
              </a:solidFill>
            </a:endParaRPr>
          </a:p>
        </p:txBody>
      </p:sp>
      <p:sp>
        <p:nvSpPr>
          <p:cNvPr id="4" name="Footer Placeholder 3"/>
          <p:cNvSpPr>
            <a:spLocks noGrp="1"/>
          </p:cNvSpPr>
          <p:nvPr>
            <p:ph type="ftr" sz="quarter" idx="11"/>
          </p:nvPr>
        </p:nvSpPr>
        <p:spPr/>
        <p:txBody>
          <a:bodyPr/>
          <a:lstStyle/>
          <a:p>
            <a:r>
              <a:rPr lang="en-GB" smtClean="0">
                <a:solidFill>
                  <a:srgbClr val="666666"/>
                </a:solidFill>
              </a:rPr>
              <a:t>Living Standards, Poverty and Inequality in the UK: 2017</a:t>
            </a:r>
            <a:endParaRPr lang="en-GB" dirty="0">
              <a:solidFill>
                <a:srgbClr val="666666"/>
              </a:solidFill>
            </a:endParaRPr>
          </a:p>
        </p:txBody>
      </p:sp>
      <p:cxnSp>
        <p:nvCxnSpPr>
          <p:cNvPr id="6" name="Straight Connector 5"/>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0" y="2520000"/>
            <a:ext cx="6300192"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6300192" y="2520000"/>
            <a:ext cx="356304"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a:off x="6656496" y="2520000"/>
            <a:ext cx="165992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Rectangle 14"/>
          <p:cNvSpPr/>
          <p:nvPr userDrawn="1"/>
        </p:nvSpPr>
        <p:spPr>
          <a:xfrm>
            <a:off x="8316416" y="2520000"/>
            <a:ext cx="827584"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hasCustomPrompt="1"/>
          </p:nvPr>
        </p:nvSpPr>
        <p:spPr>
          <a:xfrm>
            <a:off x="612000" y="2828244"/>
            <a:ext cx="6400800" cy="1251032"/>
          </a:xfrm>
        </p:spPr>
        <p:txBody>
          <a:bodyPr lIns="0">
            <a:norm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hasCustomPrompt="1"/>
          </p:nvPr>
        </p:nvSpPr>
        <p:spPr>
          <a:xfrm>
            <a:off x="611188" y="6102000"/>
            <a:ext cx="2376487" cy="396000"/>
          </a:xfrm>
        </p:spPr>
        <p:txBody>
          <a:bodyPr/>
          <a:lstStyle>
            <a:lvl1pPr>
              <a:defRPr sz="1000"/>
            </a:lvl1pPr>
          </a:lstStyle>
          <a:p>
            <a:r>
              <a:rPr lang="en-US" dirty="0"/>
              <a:t>Logos here, 11 mm apart</a:t>
            </a:r>
          </a:p>
        </p:txBody>
      </p:sp>
      <p:sp>
        <p:nvSpPr>
          <p:cNvPr id="11" name="Picture Placeholder 9"/>
          <p:cNvSpPr>
            <a:spLocks noGrp="1"/>
          </p:cNvSpPr>
          <p:nvPr>
            <p:ph type="pic" sz="quarter" idx="11" hasCustomPrompt="1"/>
          </p:nvPr>
        </p:nvSpPr>
        <p:spPr>
          <a:xfrm>
            <a:off x="3491880" y="6102000"/>
            <a:ext cx="2376487" cy="396000"/>
          </a:xfrm>
        </p:spPr>
        <p:txBody>
          <a:bodyPr/>
          <a:lstStyle>
            <a:lvl1pPr>
              <a:defRPr sz="1100"/>
            </a:lvl1pPr>
          </a:lstStyle>
          <a:p>
            <a:r>
              <a:rPr lang="en-US" dirty="0"/>
              <a:t>Logos here, 11 mm apart</a:t>
            </a:r>
          </a:p>
          <a:p>
            <a:endParaRPr lang="en-GB" dirty="0"/>
          </a:p>
        </p:txBody>
      </p:sp>
      <p:sp>
        <p:nvSpPr>
          <p:cNvPr id="16" name="Title 15"/>
          <p:cNvSpPr>
            <a:spLocks noGrp="1"/>
          </p:cNvSpPr>
          <p:nvPr>
            <p:ph type="title" hasCustomPrompt="1"/>
          </p:nvPr>
        </p:nvSpPr>
        <p:spPr>
          <a:xfrm>
            <a:off x="611560" y="1517164"/>
            <a:ext cx="6336704" cy="710952"/>
          </a:xfrm>
          <a:prstGeom prst="rect">
            <a:avLst/>
          </a:prstGeom>
        </p:spPr>
        <p:txBody>
          <a:bodyPr lIns="0" anchor="t" anchorCtr="0"/>
          <a:lstStyle>
            <a:lvl1pPr algn="l">
              <a:defRPr lang="en-GB" sz="2200" b="1" kern="1200" baseline="0" dirty="0">
                <a:solidFill>
                  <a:schemeClr val="accent2"/>
                </a:solidFill>
                <a:latin typeface="Noto Sans" pitchFamily="34" charset="0"/>
                <a:ea typeface="Noto Sans" pitchFamily="34" charset="0"/>
                <a:cs typeface="+mj-cs"/>
              </a:defRPr>
            </a:lvl1pPr>
          </a:lstStyle>
          <a:p>
            <a:pPr marL="342900" lvl="0" indent="-342900" algn="l" defTabSz="914400" rtl="0" eaLnBrk="1" latinLnBrk="0" hangingPunct="1">
              <a:spcBef>
                <a:spcPct val="0"/>
              </a:spcBef>
              <a:buFont typeface="Arial" pitchFamily="34" charset="0"/>
              <a:buNone/>
            </a:pPr>
            <a:r>
              <a:rPr lang="en-US" dirty="0"/>
              <a:t>Title of presentation</a:t>
            </a:r>
            <a:endParaRPr lang="en-GB" dirty="0"/>
          </a:p>
        </p:txBody>
      </p:sp>
      <p:pic>
        <p:nvPicPr>
          <p:cNvPr id="44" name="Picture 4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12000" y="450000"/>
            <a:ext cx="1980000" cy="66613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Rectangle 8"/>
          <p:cNvSpPr/>
          <p:nvPr userDrawn="1"/>
        </p:nvSpPr>
        <p:spPr>
          <a:xfrm>
            <a:off x="0" y="1619999"/>
            <a:ext cx="6300192"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6300192" y="1619999"/>
            <a:ext cx="356304"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userDrawn="1"/>
        </p:nvSpPr>
        <p:spPr>
          <a:xfrm>
            <a:off x="6656496" y="1619999"/>
            <a:ext cx="1659920"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a:off x="8316416" y="1619999"/>
            <a:ext cx="827584"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3" name="Subtitle 2"/>
          <p:cNvSpPr>
            <a:spLocks noGrp="1"/>
          </p:cNvSpPr>
          <p:nvPr>
            <p:ph type="subTitle" idx="1" hasCustomPrompt="1"/>
          </p:nvPr>
        </p:nvSpPr>
        <p:spPr>
          <a:xfrm>
            <a:off x="612000" y="2702992"/>
            <a:ext cx="6400800" cy="1251032"/>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hasCustomPrompt="1"/>
          </p:nvPr>
        </p:nvSpPr>
        <p:spPr>
          <a:xfrm>
            <a:off x="611188" y="6102000"/>
            <a:ext cx="2376487" cy="396000"/>
          </a:xfrm>
        </p:spPr>
        <p:txBody>
          <a:bodyPr>
            <a:normAutofit/>
          </a:bodyPr>
          <a:lstStyle>
            <a:lvl1pPr>
              <a:defRPr sz="1100"/>
            </a:lvl1pPr>
          </a:lstStyle>
          <a:p>
            <a:r>
              <a:rPr lang="en-US" dirty="0"/>
              <a:t>Logos here, 11 mm apart</a:t>
            </a:r>
          </a:p>
        </p:txBody>
      </p:sp>
      <p:sp>
        <p:nvSpPr>
          <p:cNvPr id="11" name="Picture Placeholder 9"/>
          <p:cNvSpPr>
            <a:spLocks noGrp="1"/>
          </p:cNvSpPr>
          <p:nvPr>
            <p:ph type="pic" sz="quarter" idx="11" hasCustomPrompt="1"/>
          </p:nvPr>
        </p:nvSpPr>
        <p:spPr>
          <a:xfrm>
            <a:off x="3491880" y="6102000"/>
            <a:ext cx="2376487" cy="396000"/>
          </a:xfrm>
        </p:spPr>
        <p:txBody>
          <a:bodyPr>
            <a:normAutofit/>
          </a:bodyPr>
          <a:lstStyle>
            <a:lvl1pPr>
              <a:defRPr sz="1100"/>
            </a:lvl1pPr>
          </a:lstStyle>
          <a:p>
            <a:r>
              <a:rPr lang="en-US" dirty="0"/>
              <a:t>Logos here, 11 mm apart</a:t>
            </a:r>
          </a:p>
        </p:txBody>
      </p:sp>
      <p:pic>
        <p:nvPicPr>
          <p:cNvPr id="16" name="Picture 1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12000" y="450000"/>
            <a:ext cx="1980000" cy="66613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auto">
          <a:xfrm>
            <a:off x="0" y="1620000"/>
            <a:ext cx="9144000" cy="4144962"/>
            <a:chOff x="0" y="707"/>
            <a:chExt cx="5760" cy="2611"/>
          </a:xfrm>
        </p:grpSpPr>
        <p:sp>
          <p:nvSpPr>
            <p:cNvPr id="6" name="AutoShape 3"/>
            <p:cNvSpPr>
              <a:spLocks noChangeAspect="1" noChangeArrowheads="1" noTextEdit="1"/>
            </p:cNvSpPr>
            <p:nvPr userDrawn="1"/>
          </p:nvSpPr>
          <p:spPr bwMode="auto">
            <a:xfrm>
              <a:off x="0" y="707"/>
              <a:ext cx="5760" cy="2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7" name="Freeform 5"/>
            <p:cNvSpPr>
              <a:spLocks/>
            </p:cNvSpPr>
            <p:nvPr userDrawn="1"/>
          </p:nvSpPr>
          <p:spPr bwMode="auto">
            <a:xfrm>
              <a:off x="0" y="1425"/>
              <a:ext cx="4612" cy="1891"/>
            </a:xfrm>
            <a:custGeom>
              <a:avLst/>
              <a:gdLst>
                <a:gd name="T0" fmla="*/ 0 w 4612"/>
                <a:gd name="T1" fmla="*/ 1891 h 1891"/>
                <a:gd name="T2" fmla="*/ 4612 w 4612"/>
                <a:gd name="T3" fmla="*/ 1891 h 1891"/>
                <a:gd name="T4" fmla="*/ 4468 w 4612"/>
                <a:gd name="T5" fmla="*/ 1331 h 1891"/>
                <a:gd name="T6" fmla="*/ 0 w 4612"/>
                <a:gd name="T7" fmla="*/ 0 h 1891"/>
                <a:gd name="T8" fmla="*/ 0 w 4612"/>
                <a:gd name="T9" fmla="*/ 1891 h 1891"/>
              </a:gdLst>
              <a:ahLst/>
              <a:cxnLst>
                <a:cxn ang="0">
                  <a:pos x="T0" y="T1"/>
                </a:cxn>
                <a:cxn ang="0">
                  <a:pos x="T2" y="T3"/>
                </a:cxn>
                <a:cxn ang="0">
                  <a:pos x="T4" y="T5"/>
                </a:cxn>
                <a:cxn ang="0">
                  <a:pos x="T6" y="T7"/>
                </a:cxn>
                <a:cxn ang="0">
                  <a:pos x="T8" y="T9"/>
                </a:cxn>
              </a:cxnLst>
              <a:rect l="0" t="0" r="r" b="b"/>
              <a:pathLst>
                <a:path w="4612" h="1891">
                  <a:moveTo>
                    <a:pt x="0" y="1891"/>
                  </a:moveTo>
                  <a:lnTo>
                    <a:pt x="4612" y="1891"/>
                  </a:lnTo>
                  <a:lnTo>
                    <a:pt x="4468" y="1331"/>
                  </a:lnTo>
                  <a:lnTo>
                    <a:pt x="0" y="0"/>
                  </a:lnTo>
                  <a:lnTo>
                    <a:pt x="0" y="1891"/>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4" name="Freeform 6"/>
            <p:cNvSpPr>
              <a:spLocks/>
            </p:cNvSpPr>
            <p:nvPr userDrawn="1"/>
          </p:nvSpPr>
          <p:spPr bwMode="auto">
            <a:xfrm>
              <a:off x="4468" y="707"/>
              <a:ext cx="1292" cy="2049"/>
            </a:xfrm>
            <a:custGeom>
              <a:avLst/>
              <a:gdLst>
                <a:gd name="T0" fmla="*/ 36 w 1292"/>
                <a:gd name="T1" fmla="*/ 0 h 2049"/>
                <a:gd name="T2" fmla="*/ 0 w 1292"/>
                <a:gd name="T3" fmla="*/ 2049 h 2049"/>
                <a:gd name="T4" fmla="*/ 1292 w 1292"/>
                <a:gd name="T5" fmla="*/ 931 h 2049"/>
                <a:gd name="T6" fmla="*/ 1292 w 1292"/>
                <a:gd name="T7" fmla="*/ 0 h 2049"/>
                <a:gd name="T8" fmla="*/ 36 w 1292"/>
                <a:gd name="T9" fmla="*/ 0 h 2049"/>
              </a:gdLst>
              <a:ahLst/>
              <a:cxnLst>
                <a:cxn ang="0">
                  <a:pos x="T0" y="T1"/>
                </a:cxn>
                <a:cxn ang="0">
                  <a:pos x="T2" y="T3"/>
                </a:cxn>
                <a:cxn ang="0">
                  <a:pos x="T4" y="T5"/>
                </a:cxn>
                <a:cxn ang="0">
                  <a:pos x="T6" y="T7"/>
                </a:cxn>
                <a:cxn ang="0">
                  <a:pos x="T8" y="T9"/>
                </a:cxn>
              </a:cxnLst>
              <a:rect l="0" t="0" r="r" b="b"/>
              <a:pathLst>
                <a:path w="1292" h="2049">
                  <a:moveTo>
                    <a:pt x="36" y="0"/>
                  </a:moveTo>
                  <a:lnTo>
                    <a:pt x="0" y="2049"/>
                  </a:lnTo>
                  <a:lnTo>
                    <a:pt x="1292" y="931"/>
                  </a:lnTo>
                  <a:lnTo>
                    <a:pt x="1292" y="0"/>
                  </a:lnTo>
                  <a:lnTo>
                    <a:pt x="36"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5" name="Freeform 7"/>
            <p:cNvSpPr>
              <a:spLocks/>
            </p:cNvSpPr>
            <p:nvPr userDrawn="1"/>
          </p:nvSpPr>
          <p:spPr bwMode="auto">
            <a:xfrm>
              <a:off x="0" y="707"/>
              <a:ext cx="5760" cy="2049"/>
            </a:xfrm>
            <a:custGeom>
              <a:avLst/>
              <a:gdLst>
                <a:gd name="T0" fmla="*/ 0 w 5760"/>
                <a:gd name="T1" fmla="*/ 0 h 2049"/>
                <a:gd name="T2" fmla="*/ 0 w 5760"/>
                <a:gd name="T3" fmla="*/ 1295 h 2049"/>
                <a:gd name="T4" fmla="*/ 4468 w 5760"/>
                <a:gd name="T5" fmla="*/ 2049 h 2049"/>
                <a:gd name="T6" fmla="*/ 5760 w 5760"/>
                <a:gd name="T7" fmla="*/ 0 h 2049"/>
                <a:gd name="T8" fmla="*/ 0 w 5760"/>
                <a:gd name="T9" fmla="*/ 0 h 2049"/>
              </a:gdLst>
              <a:ahLst/>
              <a:cxnLst>
                <a:cxn ang="0">
                  <a:pos x="T0" y="T1"/>
                </a:cxn>
                <a:cxn ang="0">
                  <a:pos x="T2" y="T3"/>
                </a:cxn>
                <a:cxn ang="0">
                  <a:pos x="T4" y="T5"/>
                </a:cxn>
                <a:cxn ang="0">
                  <a:pos x="T6" y="T7"/>
                </a:cxn>
                <a:cxn ang="0">
                  <a:pos x="T8" y="T9"/>
                </a:cxn>
              </a:cxnLst>
              <a:rect l="0" t="0" r="r" b="b"/>
              <a:pathLst>
                <a:path w="5760" h="2049">
                  <a:moveTo>
                    <a:pt x="0" y="0"/>
                  </a:moveTo>
                  <a:lnTo>
                    <a:pt x="0" y="1295"/>
                  </a:lnTo>
                  <a:lnTo>
                    <a:pt x="4468" y="2049"/>
                  </a:lnTo>
                  <a:lnTo>
                    <a:pt x="5760" y="0"/>
                  </a:lnTo>
                  <a:lnTo>
                    <a:pt x="0" y="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6" name="Freeform 8"/>
            <p:cNvSpPr>
              <a:spLocks/>
            </p:cNvSpPr>
            <p:nvPr userDrawn="1"/>
          </p:nvSpPr>
          <p:spPr bwMode="auto">
            <a:xfrm>
              <a:off x="4468" y="1607"/>
              <a:ext cx="1292" cy="1709"/>
            </a:xfrm>
            <a:custGeom>
              <a:avLst/>
              <a:gdLst>
                <a:gd name="T0" fmla="*/ 0 w 1292"/>
                <a:gd name="T1" fmla="*/ 1149 h 1709"/>
                <a:gd name="T2" fmla="*/ 140 w 1292"/>
                <a:gd name="T3" fmla="*/ 1709 h 1709"/>
                <a:gd name="T4" fmla="*/ 1292 w 1292"/>
                <a:gd name="T5" fmla="*/ 1709 h 1709"/>
                <a:gd name="T6" fmla="*/ 1292 w 1292"/>
                <a:gd name="T7" fmla="*/ 0 h 1709"/>
                <a:gd name="T8" fmla="*/ 0 w 1292"/>
                <a:gd name="T9" fmla="*/ 1149 h 1709"/>
              </a:gdLst>
              <a:ahLst/>
              <a:cxnLst>
                <a:cxn ang="0">
                  <a:pos x="T0" y="T1"/>
                </a:cxn>
                <a:cxn ang="0">
                  <a:pos x="T2" y="T3"/>
                </a:cxn>
                <a:cxn ang="0">
                  <a:pos x="T4" y="T5"/>
                </a:cxn>
                <a:cxn ang="0">
                  <a:pos x="T6" y="T7"/>
                </a:cxn>
                <a:cxn ang="0">
                  <a:pos x="T8" y="T9"/>
                </a:cxn>
              </a:cxnLst>
              <a:rect l="0" t="0" r="r" b="b"/>
              <a:pathLst>
                <a:path w="1292" h="1709">
                  <a:moveTo>
                    <a:pt x="0" y="1149"/>
                  </a:moveTo>
                  <a:lnTo>
                    <a:pt x="140" y="1709"/>
                  </a:lnTo>
                  <a:lnTo>
                    <a:pt x="1292" y="1709"/>
                  </a:lnTo>
                  <a:lnTo>
                    <a:pt x="1292" y="0"/>
                  </a:lnTo>
                  <a:lnTo>
                    <a:pt x="0" y="1149"/>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grpSp>
      <p:sp>
        <p:nvSpPr>
          <p:cNvPr id="10" name="Picture Placeholder 9"/>
          <p:cNvSpPr>
            <a:spLocks noGrp="1"/>
          </p:cNvSpPr>
          <p:nvPr>
            <p:ph type="pic" sz="quarter" idx="10"/>
          </p:nvPr>
        </p:nvSpPr>
        <p:spPr>
          <a:xfrm>
            <a:off x="611188" y="6102000"/>
            <a:ext cx="2376487" cy="396000"/>
          </a:xfrm>
        </p:spPr>
        <p:txBody>
          <a:bodyPr>
            <a:no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Autofit/>
          </a:bodyPr>
          <a:lstStyle>
            <a:lvl1pPr>
              <a:defRPr sz="1100"/>
            </a:lvl1pPr>
          </a:lstStyle>
          <a:p>
            <a:r>
              <a:rPr lang="en-US" smtClean="0"/>
              <a:t>Click icon to add picture</a:t>
            </a:r>
            <a:endParaRPr lang="en-GB"/>
          </a:p>
        </p:txBody>
      </p:sp>
      <p:sp>
        <p:nvSpPr>
          <p:cNvPr id="12"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13" name="Subtitle 2"/>
          <p:cNvSpPr>
            <a:spLocks noGrp="1"/>
          </p:cNvSpPr>
          <p:nvPr>
            <p:ph type="subTitle" idx="1" hasCustomPrompt="1"/>
          </p:nvPr>
        </p:nvSpPr>
        <p:spPr>
          <a:xfrm>
            <a:off x="612000" y="2702992"/>
            <a:ext cx="6400800" cy="1251032"/>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endParaRPr lang="en-GB" dirty="0"/>
          </a:p>
        </p:txBody>
      </p:sp>
      <p:pic>
        <p:nvPicPr>
          <p:cNvPr id="18" name="Picture 1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12000" y="450000"/>
            <a:ext cx="1980000" cy="66613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9" name="Rectangle 8"/>
          <p:cNvSpPr/>
          <p:nvPr userDrawn="1"/>
        </p:nvSpPr>
        <p:spPr>
          <a:xfrm>
            <a:off x="0" y="1619999"/>
            <a:ext cx="6300192"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6300192" y="1619999"/>
            <a:ext cx="356304"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userDrawn="1"/>
        </p:nvSpPr>
        <p:spPr>
          <a:xfrm>
            <a:off x="6656496" y="1619999"/>
            <a:ext cx="1659920"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a:off x="8316416" y="1619999"/>
            <a:ext cx="827584"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r>
              <a:rPr lang="en-US" smtClean="0"/>
              <a:t>Click icon to add picture</a:t>
            </a:r>
            <a:endParaRPr lang="en-GB"/>
          </a:p>
        </p:txBody>
      </p:sp>
      <p:sp>
        <p:nvSpPr>
          <p:cNvPr id="16" name="Text Placeholder 15"/>
          <p:cNvSpPr>
            <a:spLocks noGrp="1"/>
          </p:cNvSpPr>
          <p:nvPr>
            <p:ph type="body" sz="quarter" idx="13" hasCustomPrompt="1"/>
          </p:nvPr>
        </p:nvSpPr>
        <p:spPr>
          <a:xfrm>
            <a:off x="611188" y="3717032"/>
            <a:ext cx="3889375" cy="360660"/>
          </a:xfrm>
        </p:spPr>
        <p:txBody>
          <a:bodyPr l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1" i="0" u="none" strike="noStrike" kern="1200" cap="none" spc="0" normalizeH="0" baseline="0" noProof="0" dirty="0">
                <a:ln>
                  <a:noFill/>
                </a:ln>
                <a:solidFill>
                  <a:schemeClr val="bg1"/>
                </a:solidFill>
                <a:effectLst/>
                <a:uLnTx/>
                <a:uFillTx/>
                <a:latin typeface="+mn-lt"/>
                <a:ea typeface="+mn-ea"/>
                <a:cs typeface="+mn-cs"/>
              </a:rPr>
              <a:t>Date</a:t>
            </a:r>
            <a:endParaRPr kumimoji="0" lang="en-GB" sz="900" b="1" i="0" u="none" strike="noStrike" kern="1200" cap="none" spc="0" normalizeH="0" baseline="0" noProof="0" dirty="0">
              <a:ln>
                <a:noFill/>
              </a:ln>
              <a:solidFill>
                <a:schemeClr val="bg1"/>
              </a:solidFill>
              <a:effectLst/>
              <a:uLnTx/>
              <a:uFillTx/>
              <a:latin typeface="+mn-lt"/>
              <a:ea typeface="+mn-ea"/>
              <a:cs typeface="+mn-cs"/>
            </a:endParaRPr>
          </a:p>
        </p:txBody>
      </p:sp>
      <p:sp>
        <p:nvSpPr>
          <p:cNvPr id="15"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18" name="Subtitle 2"/>
          <p:cNvSpPr>
            <a:spLocks noGrp="1"/>
          </p:cNvSpPr>
          <p:nvPr>
            <p:ph type="subTitle" idx="1" hasCustomPrompt="1"/>
          </p:nvPr>
        </p:nvSpPr>
        <p:spPr>
          <a:xfrm>
            <a:off x="612000" y="2702992"/>
            <a:ext cx="6400800" cy="1014040"/>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endParaRPr lang="en-GB" dirty="0"/>
          </a:p>
        </p:txBody>
      </p:sp>
      <p:pic>
        <p:nvPicPr>
          <p:cNvPr id="19" name="Picture 1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12000" y="450000"/>
            <a:ext cx="1980000" cy="666136"/>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3" name="Rectangle 12"/>
          <p:cNvSpPr/>
          <p:nvPr userDrawn="1"/>
        </p:nvSpPr>
        <p:spPr>
          <a:xfrm>
            <a:off x="0" y="1619999"/>
            <a:ext cx="6804248"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a:off x="7593363" y="1619999"/>
            <a:ext cx="356304"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Rectangle 14"/>
          <p:cNvSpPr/>
          <p:nvPr userDrawn="1"/>
        </p:nvSpPr>
        <p:spPr>
          <a:xfrm>
            <a:off x="6794840" y="1619999"/>
            <a:ext cx="794024"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Rectangle 17"/>
          <p:cNvSpPr/>
          <p:nvPr userDrawn="1"/>
        </p:nvSpPr>
        <p:spPr>
          <a:xfrm>
            <a:off x="7949667" y="1619999"/>
            <a:ext cx="1194333"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hasCustomPrompt="1"/>
          </p:nvPr>
        </p:nvSpPr>
        <p:spPr>
          <a:xfrm>
            <a:off x="612000" y="1872001"/>
            <a:ext cx="5616184" cy="548888"/>
          </a:xfrm>
          <a:prstGeom prst="rect">
            <a:avLst/>
          </a:prstGeom>
        </p:spPr>
        <p:txBody>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3" name="Subtitle 2"/>
          <p:cNvSpPr>
            <a:spLocks noGrp="1"/>
          </p:cNvSpPr>
          <p:nvPr>
            <p:ph type="subTitle" idx="1" hasCustomPrompt="1"/>
          </p:nvPr>
        </p:nvSpPr>
        <p:spPr>
          <a:xfrm>
            <a:off x="612000" y="3096000"/>
            <a:ext cx="6400800" cy="765048"/>
          </a:xfrm>
        </p:spPr>
        <p:txBody>
          <a:bodyPr>
            <a:normAutofit/>
          </a:bodyPr>
          <a:lstStyle>
            <a:lvl1pPr marL="0" indent="0" algn="l">
              <a:spcAft>
                <a:spcPts val="0"/>
              </a:spcAft>
              <a:buNone/>
              <a:defRPr sz="11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r>
              <a:rPr lang="en-US" smtClean="0"/>
              <a:t>Click icon to add picture</a:t>
            </a:r>
            <a:endParaRPr lang="en-GB"/>
          </a:p>
        </p:txBody>
      </p:sp>
      <p:sp>
        <p:nvSpPr>
          <p:cNvPr id="16" name="Text Placeholder 15"/>
          <p:cNvSpPr>
            <a:spLocks noGrp="1"/>
          </p:cNvSpPr>
          <p:nvPr>
            <p:ph type="body" sz="quarter" idx="13" hasCustomPrompt="1"/>
          </p:nvPr>
        </p:nvSpPr>
        <p:spPr>
          <a:xfrm>
            <a:off x="611188" y="4004444"/>
            <a:ext cx="3889375"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1" i="0" u="none" strike="noStrike" kern="1200" cap="none" spc="0" normalizeH="0" baseline="0" noProof="0" dirty="0">
                <a:ln>
                  <a:noFill/>
                </a:ln>
                <a:solidFill>
                  <a:schemeClr val="bg1"/>
                </a:solidFill>
                <a:effectLst/>
                <a:uLnTx/>
                <a:uFillTx/>
                <a:latin typeface="+mn-lt"/>
                <a:ea typeface="+mn-ea"/>
                <a:cs typeface="+mn-cs"/>
              </a:rPr>
              <a:t>Date</a:t>
            </a:r>
            <a:endParaRPr kumimoji="0" lang="en-GB" sz="900" b="1" i="0" u="none" strike="noStrike" kern="1200" cap="none" spc="0" normalizeH="0" baseline="0" noProof="0" dirty="0">
              <a:ln>
                <a:noFill/>
              </a:ln>
              <a:solidFill>
                <a:schemeClr val="bg1"/>
              </a:solidFill>
              <a:effectLst/>
              <a:uLnTx/>
              <a:uFillTx/>
              <a:latin typeface="+mn-lt"/>
              <a:ea typeface="+mn-ea"/>
              <a:cs typeface="+mn-cs"/>
            </a:endParaRPr>
          </a:p>
        </p:txBody>
      </p:sp>
      <p:sp>
        <p:nvSpPr>
          <p:cNvPr id="12" name="Text Placeholder 11"/>
          <p:cNvSpPr>
            <a:spLocks noGrp="1"/>
          </p:cNvSpPr>
          <p:nvPr>
            <p:ph type="body" sz="quarter" idx="14" hasCustomPrompt="1"/>
          </p:nvPr>
        </p:nvSpPr>
        <p:spPr>
          <a:xfrm>
            <a:off x="611758" y="2430000"/>
            <a:ext cx="3888234" cy="576113"/>
          </a:xfrm>
        </p:spPr>
        <p:txBody>
          <a:bodyPr>
            <a:normAutofit/>
          </a:bodyPr>
          <a:lstStyle>
            <a:lvl1pPr marL="0" indent="0">
              <a:defRPr sz="1400" b="1" baseline="0">
                <a:solidFill>
                  <a:schemeClr val="bg1"/>
                </a:solidFill>
              </a:defRPr>
            </a:lvl1pPr>
          </a:lstStyle>
          <a:p>
            <a:pPr lvl="0"/>
            <a:r>
              <a:rPr lang="en-GB" dirty="0"/>
              <a:t>Subtitle of the presentation</a:t>
            </a:r>
          </a:p>
        </p:txBody>
      </p:sp>
      <p:pic>
        <p:nvPicPr>
          <p:cNvPr id="19" name="Picture 1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12000" y="450000"/>
            <a:ext cx="1980000" cy="66613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0" y="0"/>
            <a:ext cx="9144000" cy="6853238"/>
            <a:chOff x="0" y="0"/>
            <a:chExt cx="5760" cy="4317"/>
          </a:xfrm>
        </p:grpSpPr>
        <p:sp>
          <p:nvSpPr>
            <p:cNvPr id="6" name="AutoShape 3"/>
            <p:cNvSpPr>
              <a:spLocks noChangeAspect="1" noChangeArrowheads="1" noTextEdit="1"/>
            </p:cNvSpPr>
            <p:nvPr userDrawn="1"/>
          </p:nvSpPr>
          <p:spPr bwMode="auto">
            <a:xfrm>
              <a:off x="0" y="0"/>
              <a:ext cx="5760" cy="4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8" name="Freeform 5"/>
            <p:cNvSpPr>
              <a:spLocks/>
            </p:cNvSpPr>
            <p:nvPr userDrawn="1"/>
          </p:nvSpPr>
          <p:spPr bwMode="auto">
            <a:xfrm>
              <a:off x="0" y="1027"/>
              <a:ext cx="4514" cy="3290"/>
            </a:xfrm>
            <a:custGeom>
              <a:avLst/>
              <a:gdLst>
                <a:gd name="T0" fmla="*/ 0 w 4514"/>
                <a:gd name="T1" fmla="*/ 3290 h 3290"/>
                <a:gd name="T2" fmla="*/ 4514 w 4514"/>
                <a:gd name="T3" fmla="*/ 3290 h 3290"/>
                <a:gd name="T4" fmla="*/ 4046 w 4514"/>
                <a:gd name="T5" fmla="*/ 1845 h 3290"/>
                <a:gd name="T6" fmla="*/ 0 w 4514"/>
                <a:gd name="T7" fmla="*/ 0 h 3290"/>
                <a:gd name="T8" fmla="*/ 0 w 4514"/>
                <a:gd name="T9" fmla="*/ 3290 h 3290"/>
              </a:gdLst>
              <a:ahLst/>
              <a:cxnLst>
                <a:cxn ang="0">
                  <a:pos x="T0" y="T1"/>
                </a:cxn>
                <a:cxn ang="0">
                  <a:pos x="T2" y="T3"/>
                </a:cxn>
                <a:cxn ang="0">
                  <a:pos x="T4" y="T5"/>
                </a:cxn>
                <a:cxn ang="0">
                  <a:pos x="T6" y="T7"/>
                </a:cxn>
                <a:cxn ang="0">
                  <a:pos x="T8" y="T9"/>
                </a:cxn>
              </a:cxnLst>
              <a:rect l="0" t="0" r="r" b="b"/>
              <a:pathLst>
                <a:path w="4514" h="3290">
                  <a:moveTo>
                    <a:pt x="0" y="3290"/>
                  </a:moveTo>
                  <a:lnTo>
                    <a:pt x="4514" y="3290"/>
                  </a:lnTo>
                  <a:lnTo>
                    <a:pt x="4046" y="1845"/>
                  </a:lnTo>
                  <a:lnTo>
                    <a:pt x="0" y="0"/>
                  </a:lnTo>
                  <a:lnTo>
                    <a:pt x="0" y="329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0" name="Freeform 6"/>
            <p:cNvSpPr>
              <a:spLocks/>
            </p:cNvSpPr>
            <p:nvPr userDrawn="1"/>
          </p:nvSpPr>
          <p:spPr bwMode="auto">
            <a:xfrm>
              <a:off x="4044" y="0"/>
              <a:ext cx="1716" cy="2876"/>
            </a:xfrm>
            <a:custGeom>
              <a:avLst/>
              <a:gdLst>
                <a:gd name="T0" fmla="*/ 1716 w 1716"/>
                <a:gd name="T1" fmla="*/ 0 h 2876"/>
                <a:gd name="T2" fmla="*/ 460 w 1716"/>
                <a:gd name="T3" fmla="*/ 0 h 2876"/>
                <a:gd name="T4" fmla="*/ 0 w 1716"/>
                <a:gd name="T5" fmla="*/ 2876 h 2876"/>
                <a:gd name="T6" fmla="*/ 1716 w 1716"/>
                <a:gd name="T7" fmla="*/ 1731 h 2876"/>
                <a:gd name="T8" fmla="*/ 1716 w 1716"/>
                <a:gd name="T9" fmla="*/ 0 h 2876"/>
              </a:gdLst>
              <a:ahLst/>
              <a:cxnLst>
                <a:cxn ang="0">
                  <a:pos x="T0" y="T1"/>
                </a:cxn>
                <a:cxn ang="0">
                  <a:pos x="T2" y="T3"/>
                </a:cxn>
                <a:cxn ang="0">
                  <a:pos x="T4" y="T5"/>
                </a:cxn>
                <a:cxn ang="0">
                  <a:pos x="T6" y="T7"/>
                </a:cxn>
                <a:cxn ang="0">
                  <a:pos x="T8" y="T9"/>
                </a:cxn>
              </a:cxnLst>
              <a:rect l="0" t="0" r="r" b="b"/>
              <a:pathLst>
                <a:path w="1716" h="2876">
                  <a:moveTo>
                    <a:pt x="1716" y="0"/>
                  </a:moveTo>
                  <a:lnTo>
                    <a:pt x="460" y="0"/>
                  </a:lnTo>
                  <a:lnTo>
                    <a:pt x="0" y="2876"/>
                  </a:lnTo>
                  <a:lnTo>
                    <a:pt x="1716" y="1731"/>
                  </a:lnTo>
                  <a:lnTo>
                    <a:pt x="1716"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1" name="Freeform 7"/>
            <p:cNvSpPr>
              <a:spLocks/>
            </p:cNvSpPr>
            <p:nvPr userDrawn="1"/>
          </p:nvSpPr>
          <p:spPr bwMode="auto">
            <a:xfrm>
              <a:off x="0" y="0"/>
              <a:ext cx="5318" cy="2878"/>
            </a:xfrm>
            <a:custGeom>
              <a:avLst/>
              <a:gdLst>
                <a:gd name="T0" fmla="*/ 0 w 5318"/>
                <a:gd name="T1" fmla="*/ 0 h 2878"/>
                <a:gd name="T2" fmla="*/ 0 w 5318"/>
                <a:gd name="T3" fmla="*/ 2420 h 2878"/>
                <a:gd name="T4" fmla="*/ 4044 w 5318"/>
                <a:gd name="T5" fmla="*/ 2878 h 2878"/>
                <a:gd name="T6" fmla="*/ 5318 w 5318"/>
                <a:gd name="T7" fmla="*/ 0 h 2878"/>
                <a:gd name="T8" fmla="*/ 0 w 5318"/>
                <a:gd name="T9" fmla="*/ 0 h 2878"/>
              </a:gdLst>
              <a:ahLst/>
              <a:cxnLst>
                <a:cxn ang="0">
                  <a:pos x="T0" y="T1"/>
                </a:cxn>
                <a:cxn ang="0">
                  <a:pos x="T2" y="T3"/>
                </a:cxn>
                <a:cxn ang="0">
                  <a:pos x="T4" y="T5"/>
                </a:cxn>
                <a:cxn ang="0">
                  <a:pos x="T6" y="T7"/>
                </a:cxn>
                <a:cxn ang="0">
                  <a:pos x="T8" y="T9"/>
                </a:cxn>
              </a:cxnLst>
              <a:rect l="0" t="0" r="r" b="b"/>
              <a:pathLst>
                <a:path w="5318" h="2878">
                  <a:moveTo>
                    <a:pt x="0" y="0"/>
                  </a:moveTo>
                  <a:lnTo>
                    <a:pt x="0" y="2420"/>
                  </a:lnTo>
                  <a:lnTo>
                    <a:pt x="4044" y="2878"/>
                  </a:lnTo>
                  <a:lnTo>
                    <a:pt x="5318" y="0"/>
                  </a:lnTo>
                  <a:lnTo>
                    <a:pt x="0" y="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sp>
          <p:nvSpPr>
            <p:cNvPr id="12" name="Freeform 8"/>
            <p:cNvSpPr>
              <a:spLocks/>
            </p:cNvSpPr>
            <p:nvPr userDrawn="1"/>
          </p:nvSpPr>
          <p:spPr bwMode="auto">
            <a:xfrm>
              <a:off x="4044" y="1653"/>
              <a:ext cx="1716" cy="2664"/>
            </a:xfrm>
            <a:custGeom>
              <a:avLst/>
              <a:gdLst>
                <a:gd name="T0" fmla="*/ 0 w 1716"/>
                <a:gd name="T1" fmla="*/ 1223 h 2664"/>
                <a:gd name="T2" fmla="*/ 466 w 1716"/>
                <a:gd name="T3" fmla="*/ 2664 h 2664"/>
                <a:gd name="T4" fmla="*/ 1716 w 1716"/>
                <a:gd name="T5" fmla="*/ 2664 h 2664"/>
                <a:gd name="T6" fmla="*/ 1716 w 1716"/>
                <a:gd name="T7" fmla="*/ 0 h 2664"/>
                <a:gd name="T8" fmla="*/ 0 w 1716"/>
                <a:gd name="T9" fmla="*/ 1223 h 2664"/>
              </a:gdLst>
              <a:ahLst/>
              <a:cxnLst>
                <a:cxn ang="0">
                  <a:pos x="T0" y="T1"/>
                </a:cxn>
                <a:cxn ang="0">
                  <a:pos x="T2" y="T3"/>
                </a:cxn>
                <a:cxn ang="0">
                  <a:pos x="T4" y="T5"/>
                </a:cxn>
                <a:cxn ang="0">
                  <a:pos x="T6" y="T7"/>
                </a:cxn>
                <a:cxn ang="0">
                  <a:pos x="T8" y="T9"/>
                </a:cxn>
              </a:cxnLst>
              <a:rect l="0" t="0" r="r" b="b"/>
              <a:pathLst>
                <a:path w="1716" h="2664">
                  <a:moveTo>
                    <a:pt x="0" y="1223"/>
                  </a:moveTo>
                  <a:lnTo>
                    <a:pt x="466" y="2664"/>
                  </a:lnTo>
                  <a:lnTo>
                    <a:pt x="1716" y="2664"/>
                  </a:lnTo>
                  <a:lnTo>
                    <a:pt x="1716" y="0"/>
                  </a:lnTo>
                  <a:lnTo>
                    <a:pt x="0" y="122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333333"/>
                </a:solidFill>
                <a:latin typeface="Noto Sans"/>
                <a:cs typeface="+mn-cs"/>
              </a:endParaRPr>
            </a:p>
          </p:txBody>
        </p:sp>
      </p:grpSp>
      <p:sp>
        <p:nvSpPr>
          <p:cNvPr id="2" name="Title 1"/>
          <p:cNvSpPr>
            <a:spLocks noGrp="1"/>
          </p:cNvSpPr>
          <p:nvPr>
            <p:ph type="title" hasCustomPrompt="1"/>
          </p:nvPr>
        </p:nvSpPr>
        <p:spPr>
          <a:xfrm>
            <a:off x="612000" y="1620000"/>
            <a:ext cx="5544176" cy="2520000"/>
          </a:xfrm>
          <a:prstGeom prst="rect">
            <a:avLst/>
          </a:prstGeom>
        </p:spPr>
        <p:txBody>
          <a:bodyPr/>
          <a:lstStyle>
            <a:lvl1pPr algn="l">
              <a:defRPr sz="2200" b="1">
                <a:solidFill>
                  <a:schemeClr val="bg1"/>
                </a:solidFill>
              </a:defRPr>
            </a:lvl1pPr>
          </a:lstStyle>
          <a:p>
            <a:r>
              <a:rPr lang="en-US" dirty="0"/>
              <a:t>Section title</a:t>
            </a:r>
            <a:endParaRPr lang="en-GB" dirty="0"/>
          </a:p>
        </p:txBody>
      </p:sp>
      <p:cxnSp>
        <p:nvCxnSpPr>
          <p:cNvPr id="13" name="Straight Connector 12"/>
          <p:cNvCxnSpPr/>
          <p:nvPr userDrawn="1"/>
        </p:nvCxnSpPr>
        <p:spPr>
          <a:xfrm>
            <a:off x="612000" y="6300000"/>
            <a:ext cx="7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bg1"/>
                </a:solidFill>
              </a:defRPr>
            </a:lvl1pPr>
          </a:lstStyle>
          <a:p>
            <a:endParaRPr lang="en-GB" dirty="0">
              <a:solidFill>
                <a:prstClr val="white"/>
              </a:solidFill>
            </a:endParaRPr>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bg1"/>
                </a:solidFill>
              </a:defRPr>
            </a:lvl1pPr>
          </a:lstStyle>
          <a:p>
            <a:r>
              <a:rPr lang="en-GB" smtClean="0">
                <a:solidFill>
                  <a:prstClr val="white"/>
                </a:solidFill>
              </a:rPr>
              <a:t>Where next for tax &amp; spend?</a:t>
            </a:r>
            <a:endParaRPr lang="en-GB"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3252"/>
            <a:ext cx="6552288" cy="404728"/>
          </a:xfrm>
          <a:prstGeom prst="rect">
            <a:avLst/>
          </a:prstGeom>
        </p:spPr>
        <p:txBody>
          <a:bodyPr lIns="0" rIns="0" anchor="t" anchorCtr="0">
            <a:noAutofit/>
          </a:bodyPr>
          <a:lstStyle>
            <a:lvl1pPr algn="l">
              <a:defRPr sz="2200" b="1">
                <a:solidFill>
                  <a:schemeClr val="accent2"/>
                </a:solidFill>
              </a:defRPr>
            </a:lvl1pPr>
          </a:lstStyle>
          <a:p>
            <a:r>
              <a:rPr lang="en-US" dirty="0"/>
              <a:t>Slide title</a:t>
            </a:r>
            <a:endParaRPr lang="en-GB" dirty="0"/>
          </a:p>
        </p:txBody>
      </p:sp>
      <p:sp>
        <p:nvSpPr>
          <p:cNvPr id="3" name="Content Placeholder 2"/>
          <p:cNvSpPr>
            <a:spLocks noGrp="1"/>
          </p:cNvSpPr>
          <p:nvPr>
            <p:ph idx="1" hasCustomPrompt="1"/>
          </p:nvPr>
        </p:nvSpPr>
        <p:spPr>
          <a:xfrm>
            <a:off x="612000" y="1584000"/>
            <a:ext cx="7920000" cy="4610461"/>
          </a:xfrm>
        </p:spPr>
        <p:txBody>
          <a:bodyPr lIns="0" tIns="0" rIns="0" bIns="0">
            <a:normAutofit/>
          </a:bodyPr>
          <a:lstStyle>
            <a:lvl1pPr marL="0" indent="0">
              <a:lnSpc>
                <a:spcPct val="110000"/>
              </a:lnSpc>
              <a:spcBef>
                <a:spcPts val="0"/>
              </a:spcBef>
              <a:spcAft>
                <a:spcPts val="1200"/>
              </a:spcAft>
              <a:defRPr sz="1800" b="1" baseline="0">
                <a:solidFill>
                  <a:schemeClr val="tx1"/>
                </a:solidFill>
                <a:latin typeface="+mn-lt"/>
              </a:defRPr>
            </a:lvl1pPr>
            <a:lvl2pPr marL="0" indent="0">
              <a:lnSpc>
                <a:spcPct val="110000"/>
              </a:lnSpc>
              <a:spcBef>
                <a:spcPts val="0"/>
              </a:spcBef>
              <a:spcAft>
                <a:spcPts val="1200"/>
              </a:spcAft>
              <a:buClr>
                <a:srgbClr val="7BAA1E"/>
              </a:buClr>
              <a:buFont typeface="Arial" pitchFamily="34" charset="0"/>
              <a:buNone/>
              <a:defRPr sz="1800" baseline="0">
                <a:solidFill>
                  <a:schemeClr val="tx1"/>
                </a:solidFill>
                <a:latin typeface="+mn-lt"/>
              </a:defRPr>
            </a:lvl2pPr>
            <a:lvl3pPr marL="288000" marR="0" indent="-288000" algn="l" defTabSz="914400" rtl="0" eaLnBrk="1" fontAlgn="auto" latinLnBrk="0" hangingPunct="1">
              <a:lnSpc>
                <a:spcPct val="110000"/>
              </a:lnSpc>
              <a:spcBef>
                <a:spcPts val="0"/>
              </a:spcBef>
              <a:spcAft>
                <a:spcPts val="1200"/>
              </a:spcAft>
              <a:buClr>
                <a:srgbClr val="7BAA1E"/>
              </a:buClr>
              <a:buSzTx/>
              <a:buFont typeface="Arial" panose="020B0604020202020204" pitchFamily="34" charset="0"/>
              <a:buChar char="•"/>
              <a:tabLst/>
              <a:defRPr sz="1800">
                <a:solidFill>
                  <a:schemeClr val="tx1"/>
                </a:solidFill>
                <a:latin typeface="+mn-lt"/>
              </a:defRPr>
            </a:lvl3pPr>
            <a:lvl4pPr marL="576000" indent="-288000">
              <a:lnSpc>
                <a:spcPct val="110000"/>
              </a:lnSpc>
              <a:spcBef>
                <a:spcPts val="0"/>
              </a:spcBef>
              <a:spcAft>
                <a:spcPts val="1200"/>
              </a:spcAft>
              <a:buClr>
                <a:srgbClr val="7BAA1E"/>
              </a:buClr>
              <a:buFont typeface="Noto Sans" pitchFamily="34" charset="0"/>
              <a:buChar char="‒"/>
              <a:defRPr sz="1800">
                <a:solidFill>
                  <a:schemeClr val="tx1"/>
                </a:solidFill>
                <a:latin typeface="+mn-lt"/>
              </a:defRPr>
            </a:lvl4pPr>
            <a:lvl5pPr marL="864000" indent="-288000">
              <a:lnSpc>
                <a:spcPct val="110000"/>
              </a:lnSpc>
              <a:spcBef>
                <a:spcPts val="0"/>
              </a:spcBef>
              <a:spcAft>
                <a:spcPts val="1200"/>
              </a:spcAft>
              <a:buClr>
                <a:srgbClr val="7BAA1E"/>
              </a:buClr>
              <a:buFont typeface="Noto Sans" pitchFamily="34" charset="0"/>
              <a:buChar char="‒"/>
              <a:defRPr sz="1800">
                <a:solidFill>
                  <a:schemeClr val="tx1"/>
                </a:solidFill>
                <a:latin typeface="+mn-lt"/>
              </a:defRPr>
            </a:lvl5pPr>
          </a:lstStyle>
          <a:p>
            <a:pPr lvl="0"/>
            <a:r>
              <a:rPr lang="en-US" dirty="0"/>
              <a:t>Subheading style. Click “Increase list level” for body and bullet styles</a:t>
            </a:r>
          </a:p>
          <a:p>
            <a:pPr lvl="1"/>
            <a:r>
              <a:rPr lang="en-US" dirty="0"/>
              <a:t>Body text style</a:t>
            </a:r>
          </a:p>
          <a:p>
            <a:pPr lvl="2"/>
            <a:r>
              <a:rPr lang="en-US" dirty="0"/>
              <a:t>First level bullet</a:t>
            </a:r>
          </a:p>
          <a:p>
            <a:pPr lvl="3"/>
            <a:r>
              <a:rPr lang="en-US" dirty="0"/>
              <a:t>Second level bullet</a:t>
            </a:r>
          </a:p>
          <a:p>
            <a:pPr lvl="4"/>
            <a:r>
              <a:rPr lang="en-US" dirty="0"/>
              <a:t>Third level bullet</a:t>
            </a:r>
          </a:p>
          <a:p>
            <a:pPr lvl="4"/>
            <a:endParaRPr lang="en-GB" dirty="0"/>
          </a:p>
          <a:p>
            <a:pPr lvl="2"/>
            <a:endParaRPr lang="en-US" dirty="0"/>
          </a:p>
          <a:p>
            <a:pPr lvl="3"/>
            <a:endParaRPr lang="en-US" dirty="0"/>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solidFill>
                <a:srgbClr val="666666"/>
              </a:solidFill>
            </a:endParaRPr>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Where next for tax &amp; spend?</a:t>
            </a:r>
            <a:endParaRPr lang="en-GB" dirty="0">
              <a:solidFill>
                <a:srgbClr val="666666"/>
              </a:solidFill>
            </a:endParaRPr>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72000" y="608539"/>
            <a:ext cx="1260000" cy="423903"/>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4000"/>
            <a:ext cx="6336264" cy="404728"/>
          </a:xfrm>
          <a:prstGeom prst="rect">
            <a:avLst/>
          </a:prstGeom>
        </p:spPr>
        <p:txBody>
          <a:bodyPr/>
          <a:lstStyle>
            <a:lvl1pPr algn="l">
              <a:defRPr sz="2200" b="1">
                <a:solidFill>
                  <a:schemeClr val="accent2"/>
                </a:solidFill>
              </a:defRPr>
            </a:lvl1pPr>
          </a:lstStyle>
          <a:p>
            <a:r>
              <a:rPr lang="en-US" dirty="0"/>
              <a:t>Image slide</a:t>
            </a:r>
            <a:endParaRPr lang="en-GB" dirty="0"/>
          </a:p>
        </p:txBody>
      </p:sp>
      <p:sp>
        <p:nvSpPr>
          <p:cNvPr id="3" name="Content Placeholder 2"/>
          <p:cNvSpPr>
            <a:spLocks noGrp="1"/>
          </p:cNvSpPr>
          <p:nvPr>
            <p:ph idx="1" hasCustomPrompt="1"/>
          </p:nvPr>
        </p:nvSpPr>
        <p:spPr>
          <a:xfrm>
            <a:off x="612000" y="1620001"/>
            <a:ext cx="7920000" cy="4401387"/>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dirty="0"/>
              <a:t>Image goes here – click the “Pictures” icon below (bottom left of the group of icons) and pick a file to insert.</a:t>
            </a:r>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solidFill>
                <a:srgbClr val="666666"/>
              </a:solidFill>
            </a:endParaRPr>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Where next for tax &amp; spend?</a:t>
            </a:r>
            <a:endParaRPr lang="en-GB" dirty="0">
              <a:solidFill>
                <a:srgbClr val="666666"/>
              </a:solidFill>
            </a:endParaRP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72000" y="608539"/>
            <a:ext cx="1260000" cy="423903"/>
          </a:xfrm>
          <a:prstGeom prst="rect">
            <a:avLst/>
          </a:prstGeom>
        </p:spPr>
      </p:pic>
    </p:spTree>
    <p:extLst>
      <p:ext uri="{BB962C8B-B14F-4D97-AF65-F5344CB8AC3E}">
        <p14:creationId xmlns="" xmlns:p14="http://schemas.microsoft.com/office/powerpoint/2010/main" val="158994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Rectangle 6"/>
          <p:cNvSpPr/>
          <p:nvPr/>
        </p:nvSpPr>
        <p:spPr>
          <a:xfrm>
            <a:off x="0" y="1619250"/>
            <a:ext cx="6300788"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300788" y="1619250"/>
            <a:ext cx="355600"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656388" y="1619250"/>
            <a:ext cx="1660525"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8316913" y="1619250"/>
            <a:ext cx="827087"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11"/>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pPr lvl="0"/>
            <a:r>
              <a:rPr lang="en-US" noProof="0" smtClean="0"/>
              <a:t>Click icon to add picture</a:t>
            </a:r>
            <a:endParaRPr lang="en-GB" noProof="0"/>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pPr lvl="0"/>
            <a:r>
              <a:rPr lang="en-US" noProof="0" smtClean="0"/>
              <a:t>Click icon to add picture</a:t>
            </a:r>
            <a:endParaRPr lang="en-GB" noProof="0"/>
          </a:p>
        </p:txBody>
      </p:sp>
      <p:sp>
        <p:nvSpPr>
          <p:cNvPr id="16" name="Text Placeholder 15"/>
          <p:cNvSpPr>
            <a:spLocks noGrp="1"/>
          </p:cNvSpPr>
          <p:nvPr>
            <p:ph type="body" sz="quarter" idx="13"/>
          </p:nvPr>
        </p:nvSpPr>
        <p:spPr>
          <a:xfrm>
            <a:off x="611188" y="3717032"/>
            <a:ext cx="3889375"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noProof="0" smtClean="0"/>
              <a:t>Click to edit Master text styles</a:t>
            </a:r>
          </a:p>
        </p:txBody>
      </p:sp>
      <p:sp>
        <p:nvSpPr>
          <p:cNvPr id="15" name="Title 1"/>
          <p:cNvSpPr>
            <a:spLocks noGrp="1"/>
          </p:cNvSpPr>
          <p:nvPr>
            <p:ph type="ctrTitle"/>
          </p:nvPr>
        </p:nvSpPr>
        <p:spPr>
          <a:xfrm>
            <a:off x="612000" y="1764000"/>
            <a:ext cx="7772400" cy="794519"/>
          </a:xfrm>
          <a:prstGeom prst="rect">
            <a:avLst/>
          </a:prstGeom>
        </p:spPr>
        <p:txBody>
          <a:bodyPr>
            <a:noAutofit/>
          </a:bodyPr>
          <a:lstStyle>
            <a:lvl1pPr algn="l">
              <a:defRPr sz="2200" b="1" baseline="0">
                <a:solidFill>
                  <a:schemeClr val="bg1"/>
                </a:solidFill>
                <a:latin typeface="Noto Sans" pitchFamily="34" charset="0"/>
                <a:ea typeface="Noto Sans" pitchFamily="34" charset="0"/>
              </a:defRPr>
            </a:lvl1pPr>
          </a:lstStyle>
          <a:p>
            <a:r>
              <a:rPr lang="en-US" smtClean="0"/>
              <a:t>Click to edit Master title style</a:t>
            </a:r>
            <a:endParaRPr lang="en-GB" dirty="0"/>
          </a:p>
        </p:txBody>
      </p:sp>
      <p:sp>
        <p:nvSpPr>
          <p:cNvPr id="18" name="Subtitle 2"/>
          <p:cNvSpPr>
            <a:spLocks noGrp="1"/>
          </p:cNvSpPr>
          <p:nvPr>
            <p:ph type="subTitle" idx="1"/>
          </p:nvPr>
        </p:nvSpPr>
        <p:spPr>
          <a:xfrm>
            <a:off x="612000" y="2702992"/>
            <a:ext cx="6400800" cy="1014040"/>
          </a:xfrm>
        </p:spPr>
        <p:txBody>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lid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4000"/>
            <a:ext cx="6336264" cy="404728"/>
          </a:xfrm>
          <a:prstGeom prst="rect">
            <a:avLst/>
          </a:prstGeom>
        </p:spPr>
        <p:txBody>
          <a:bodyPr/>
          <a:lstStyle>
            <a:lvl1pPr algn="l">
              <a:defRPr sz="2200" b="1">
                <a:solidFill>
                  <a:schemeClr val="accent2"/>
                </a:solidFill>
              </a:defRPr>
            </a:lvl1pPr>
          </a:lstStyle>
          <a:p>
            <a:r>
              <a:rPr lang="en-US" dirty="0"/>
              <a:t>Image slide with caption</a:t>
            </a:r>
            <a:endParaRPr lang="en-GB" dirty="0"/>
          </a:p>
        </p:txBody>
      </p:sp>
      <p:sp>
        <p:nvSpPr>
          <p:cNvPr id="3" name="Content Placeholder 2"/>
          <p:cNvSpPr>
            <a:spLocks noGrp="1"/>
          </p:cNvSpPr>
          <p:nvPr>
            <p:ph idx="1" hasCustomPrompt="1"/>
          </p:nvPr>
        </p:nvSpPr>
        <p:spPr>
          <a:xfrm>
            <a:off x="612000" y="1620001"/>
            <a:ext cx="7920000" cy="3753215"/>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dirty="0"/>
              <a:t>Image goes here – click the “Pictures” icon below (bottom left of the group of icons) and pick a file to insert.</a:t>
            </a:r>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hasCustomPrompt="1"/>
          </p:nvPr>
        </p:nvSpPr>
        <p:spPr>
          <a:xfrm>
            <a:off x="611188" y="5516563"/>
            <a:ext cx="7921625" cy="504825"/>
          </a:xfrm>
        </p:spPr>
        <p:txBody>
          <a:bodyPr>
            <a:normAutofit/>
          </a:bodyPr>
          <a:lstStyle>
            <a:lvl1pPr>
              <a:defRPr sz="1500" b="0" baseline="0">
                <a:solidFill>
                  <a:schemeClr val="tx1"/>
                </a:solidFill>
              </a:defRPr>
            </a:lvl1pPr>
          </a:lstStyle>
          <a:p>
            <a:pPr lvl="0"/>
            <a:r>
              <a:rPr lang="en-US" dirty="0"/>
              <a:t>Caption copy style. The caption for the picture can go here. </a:t>
            </a:r>
            <a:endParaRPr lang="en-GB" dirty="0"/>
          </a:p>
        </p:txBody>
      </p: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solidFill>
                <a:srgbClr val="666666"/>
              </a:solidFill>
            </a:endParaRPr>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Where next for tax &amp; spend?</a:t>
            </a:r>
            <a:endParaRPr lang="en-GB" dirty="0">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72000" y="608539"/>
            <a:ext cx="1260000" cy="423903"/>
          </a:xfrm>
          <a:prstGeom prst="rect">
            <a:avLst/>
          </a:prstGeom>
        </p:spPr>
      </p:pic>
    </p:spTree>
    <p:extLst>
      <p:ext uri="{BB962C8B-B14F-4D97-AF65-F5344CB8AC3E}">
        <p14:creationId xmlns="" xmlns:p14="http://schemas.microsoft.com/office/powerpoint/2010/main" val="33649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multiple">
    <p:spTree>
      <p:nvGrpSpPr>
        <p:cNvPr id="1" name=""/>
        <p:cNvGrpSpPr/>
        <p:nvPr/>
      </p:nvGrpSpPr>
      <p:grpSpPr>
        <a:xfrm>
          <a:off x="0" y="0"/>
          <a:ext cx="0" cy="0"/>
          <a:chOff x="0" y="0"/>
          <a:chExt cx="0" cy="0"/>
        </a:xfrm>
      </p:grpSpPr>
      <p:sp>
        <p:nvSpPr>
          <p:cNvPr id="17" name="Content Placeholder 9"/>
          <p:cNvSpPr>
            <a:spLocks noGrp="1"/>
          </p:cNvSpPr>
          <p:nvPr>
            <p:ph sz="quarter" idx="18" hasCustomPrompt="1"/>
          </p:nvPr>
        </p:nvSpPr>
        <p:spPr>
          <a:xfrm>
            <a:off x="4642625" y="3861048"/>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8" name="Content Placeholder 9"/>
          <p:cNvSpPr>
            <a:spLocks noGrp="1"/>
          </p:cNvSpPr>
          <p:nvPr>
            <p:ph sz="quarter" idx="19" hasCustomPrompt="1"/>
          </p:nvPr>
        </p:nvSpPr>
        <p:spPr>
          <a:xfrm>
            <a:off x="611188" y="3861048"/>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6" name="Content Placeholder 9"/>
          <p:cNvSpPr>
            <a:spLocks noGrp="1"/>
          </p:cNvSpPr>
          <p:nvPr>
            <p:ph sz="quarter" idx="17" hasCustomPrompt="1"/>
          </p:nvPr>
        </p:nvSpPr>
        <p:spPr>
          <a:xfrm>
            <a:off x="4642625" y="1628452"/>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2" name="Title 1"/>
          <p:cNvSpPr>
            <a:spLocks noGrp="1"/>
          </p:cNvSpPr>
          <p:nvPr>
            <p:ph type="title" hasCustomPrompt="1"/>
          </p:nvPr>
        </p:nvSpPr>
        <p:spPr>
          <a:xfrm>
            <a:off x="612000" y="594000"/>
            <a:ext cx="6552288" cy="404728"/>
          </a:xfrm>
          <a:prstGeom prst="rect">
            <a:avLst/>
          </a:prstGeom>
        </p:spPr>
        <p:txBody>
          <a:bodyPr/>
          <a:lstStyle>
            <a:lvl1pPr algn="l">
              <a:defRPr sz="2200" b="1">
                <a:solidFill>
                  <a:schemeClr val="accent2"/>
                </a:solidFill>
              </a:defRPr>
            </a:lvl1pPr>
          </a:lstStyle>
          <a:p>
            <a:r>
              <a:rPr lang="en-US" dirty="0"/>
              <a:t>Multiple image slide</a:t>
            </a:r>
            <a:endParaRPr lang="en-GB" dirty="0"/>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hasCustomPrompt="1"/>
          </p:nvPr>
        </p:nvSpPr>
        <p:spPr>
          <a:xfrm>
            <a:off x="611188" y="1628452"/>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3"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solidFill>
                <a:srgbClr val="666666"/>
              </a:solidFill>
            </a:endParaRPr>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Where next for tax &amp; spend?</a:t>
            </a:r>
            <a:endParaRPr lang="en-GB" dirty="0">
              <a:solidFill>
                <a:srgbClr val="666666"/>
              </a:solidFill>
            </a:endParaRPr>
          </a:p>
        </p:txBody>
      </p:sp>
      <p:pic>
        <p:nvPicPr>
          <p:cNvPr id="12" name="Picture 1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72000" y="608539"/>
            <a:ext cx="1260000" cy="423903"/>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lide full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612000" y="6300000"/>
            <a:ext cx="7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bg1"/>
                </a:solidFill>
              </a:defRPr>
            </a:lvl1pPr>
          </a:lstStyle>
          <a:p>
            <a:endParaRPr lang="en-GB" dirty="0">
              <a:solidFill>
                <a:prstClr val="white"/>
              </a:solidFill>
            </a:endParaRPr>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bg1"/>
                </a:solidFill>
              </a:defRPr>
            </a:lvl1pPr>
          </a:lstStyle>
          <a:p>
            <a:r>
              <a:rPr lang="en-GB" smtClean="0">
                <a:solidFill>
                  <a:prstClr val="white"/>
                </a:solidFill>
              </a:rPr>
              <a:t>Where next for tax &amp; spend?</a:t>
            </a:r>
            <a:endParaRPr lang="en-GB" dirty="0">
              <a:solidFill>
                <a:prstClr val="white"/>
              </a:solidFill>
            </a:endParaRPr>
          </a:p>
        </p:txBody>
      </p:sp>
    </p:spTree>
    <p:extLst>
      <p:ext uri="{BB962C8B-B14F-4D97-AF65-F5344CB8AC3E}">
        <p14:creationId xmlns="" xmlns:p14="http://schemas.microsoft.com/office/powerpoint/2010/main" val="820003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336264" cy="404728"/>
          </a:xfrm>
          <a:prstGeom prst="rect">
            <a:avLst/>
          </a:prstGeom>
        </p:spPr>
        <p:txBody>
          <a:bodyPr/>
          <a:lstStyle>
            <a:lvl1pPr algn="l">
              <a:defRPr sz="1500" b="1">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612000" y="1620000"/>
            <a:ext cx="7920000" cy="4525963"/>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endParaRPr lang="en-GB" dirty="0">
              <a:solidFill>
                <a:srgbClr val="666666"/>
              </a:solidFill>
            </a:endParaRPr>
          </a:p>
        </p:txBody>
      </p:sp>
      <p:sp>
        <p:nvSpPr>
          <p:cNvPr id="10"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Where next for tax &amp; spend?</a:t>
            </a:r>
            <a:endParaRPr lang="en-GB" dirty="0">
              <a:solidFill>
                <a:srgbClr val="666666"/>
              </a:solidFill>
            </a:endParaRPr>
          </a:p>
        </p:txBody>
      </p:sp>
      <p:pic>
        <p:nvPicPr>
          <p:cNvPr id="12" name="Picture 1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72000" y="608539"/>
            <a:ext cx="1260000" cy="423903"/>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264256" cy="404728"/>
          </a:xfrm>
          <a:prstGeom prst="rect">
            <a:avLst/>
          </a:prstGeom>
        </p:spPr>
        <p:txBody>
          <a:bodyPr/>
          <a:lstStyle>
            <a:lvl1pPr algn="l">
              <a:defRPr sz="1500" b="1" baseline="0">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611999" y="1620001"/>
            <a:ext cx="7919841" cy="3321167"/>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611188" y="5031167"/>
            <a:ext cx="7920812" cy="1134683"/>
          </a:xfrm>
        </p:spPr>
        <p:txBody>
          <a:bodyPr>
            <a:normAutofit/>
          </a:bodyPr>
          <a:lstStyle>
            <a:lvl1pPr>
              <a:spcAft>
                <a:spcPts val="700"/>
              </a:spcAft>
              <a:defRPr sz="1000">
                <a:solidFill>
                  <a:schemeClr val="tx1"/>
                </a:solidFill>
              </a:defRPr>
            </a:lvl1pPr>
            <a:lvl2pPr marL="0" indent="0">
              <a:spcAft>
                <a:spcPts val="700"/>
              </a:spcAft>
              <a:buFont typeface="Arial" panose="020B0604020202020204" pitchFamily="34" charset="0"/>
              <a:buNone/>
              <a:defRPr sz="1000"/>
            </a:lvl2pPr>
            <a:lvl3pPr marL="171450" indent="-171450">
              <a:spcAft>
                <a:spcPts val="700"/>
              </a:spcAft>
              <a:buFont typeface="Arial" panose="020B0604020202020204" pitchFamily="34" charset="0"/>
              <a:buChar char="•"/>
              <a:defRPr sz="1000"/>
            </a:lvl3pPr>
          </a:lstStyle>
          <a:p>
            <a:pPr lvl="0"/>
            <a:r>
              <a:rPr lang="en-US" dirty="0"/>
              <a:t>Note: put notes and sources here.</a:t>
            </a:r>
          </a:p>
          <a:p>
            <a:pPr lvl="1"/>
            <a:r>
              <a:rPr lang="en-US" dirty="0"/>
              <a:t>Source: here</a:t>
            </a:r>
          </a:p>
          <a:p>
            <a:pPr lvl="2"/>
            <a:r>
              <a:rPr lang="en-US" dirty="0" err="1"/>
              <a:t>dfgdfgdfg</a:t>
            </a:r>
            <a:endParaRPr lang="en-GB" dirty="0"/>
          </a:p>
        </p:txBody>
      </p:sp>
      <p:sp>
        <p:nvSpPr>
          <p:cNvPr id="11" name="Date Placeholder 10"/>
          <p:cNvSpPr>
            <a:spLocks noGrp="1"/>
          </p:cNvSpPr>
          <p:nvPr>
            <p:ph type="dt" sz="half" idx="14"/>
          </p:nvPr>
        </p:nvSpPr>
        <p:spPr/>
        <p:txBody>
          <a:bodyPr/>
          <a:lstStyle/>
          <a:p>
            <a:endParaRPr lang="en-GB" dirty="0">
              <a:solidFill>
                <a:srgbClr val="666666"/>
              </a:solidFill>
            </a:endParaRPr>
          </a:p>
        </p:txBody>
      </p:sp>
      <p:sp>
        <p:nvSpPr>
          <p:cNvPr id="8"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Where next for tax &amp; spend?</a:t>
            </a:r>
            <a:endParaRPr lang="en-GB" dirty="0">
              <a:solidFill>
                <a:srgbClr val="666666"/>
              </a:solidFill>
            </a:endParaRPr>
          </a:p>
        </p:txBody>
      </p:sp>
      <p:pic>
        <p:nvPicPr>
          <p:cNvPr id="13" name="Picture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72000" y="608539"/>
            <a:ext cx="1260000" cy="423903"/>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 with n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264256" cy="404728"/>
          </a:xfrm>
          <a:prstGeom prst="rect">
            <a:avLst/>
          </a:prstGeom>
        </p:spPr>
        <p:txBody>
          <a:bodyPr/>
          <a:lstStyle>
            <a:lvl1pPr algn="l">
              <a:defRPr sz="1500" b="1" baseline="0">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3312000" y="1620001"/>
            <a:ext cx="5220000" cy="4545849"/>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611188" y="1620001"/>
            <a:ext cx="2556000" cy="4545849"/>
          </a:xfrm>
        </p:spPr>
        <p:txBody>
          <a:bodyPr>
            <a:normAutofit/>
          </a:bodyPr>
          <a:lstStyle>
            <a:lvl1pPr marL="0" indent="0">
              <a:spcAft>
                <a:spcPts val="1050"/>
              </a:spcAft>
              <a:defRPr sz="1500">
                <a:solidFill>
                  <a:schemeClr val="tx1"/>
                </a:solidFill>
              </a:defRPr>
            </a:lvl1pPr>
            <a:lvl2pPr marL="0" indent="0">
              <a:spcAft>
                <a:spcPts val="1050"/>
              </a:spcAft>
              <a:buFont typeface="Arial" panose="020B0604020202020204" pitchFamily="34" charset="0"/>
              <a:buNone/>
              <a:defRPr sz="1500"/>
            </a:lvl2pPr>
            <a:lvl3pPr marL="216000" indent="-216000">
              <a:spcAft>
                <a:spcPts val="1050"/>
              </a:spcAft>
              <a:buFont typeface="Arial" panose="020B0604020202020204" pitchFamily="34" charset="0"/>
              <a:buChar char="•"/>
              <a:defRPr sz="1500"/>
            </a:lvl3pPr>
            <a:lvl4pPr marL="432000" indent="-216000">
              <a:spcAft>
                <a:spcPts val="1050"/>
              </a:spcAft>
              <a:defRPr sz="1500"/>
            </a:lvl4pPr>
            <a:lvl5pPr marL="648000" indent="-216000">
              <a:spcAft>
                <a:spcPts val="1050"/>
              </a:spcAft>
              <a:defRPr sz="1500"/>
            </a:lvl5pPr>
            <a:lvl6pPr marL="864000" indent="-216000">
              <a:spcAft>
                <a:spcPts val="1050"/>
              </a:spcAft>
              <a:defRPr sz="1500"/>
            </a:lvl6pPr>
          </a:lstStyle>
          <a:p>
            <a:pPr lvl="0"/>
            <a:r>
              <a:rPr lang="en-US" dirty="0"/>
              <a:t>Note: put notes and sources here.</a:t>
            </a:r>
          </a:p>
          <a:p>
            <a:pPr lvl="1"/>
            <a:r>
              <a:rPr lang="en-US" dirty="0"/>
              <a:t>Body text style</a:t>
            </a:r>
          </a:p>
          <a:p>
            <a:pPr lvl="2"/>
            <a:r>
              <a:rPr lang="en-US" dirty="0"/>
              <a:t>Bullet level 1</a:t>
            </a:r>
          </a:p>
          <a:p>
            <a:pPr lvl="3"/>
            <a:r>
              <a:rPr lang="en-US" dirty="0"/>
              <a:t>Bullet level 2</a:t>
            </a:r>
          </a:p>
          <a:p>
            <a:pPr lvl="4"/>
            <a:r>
              <a:rPr lang="en-US" dirty="0"/>
              <a:t>Bullet level 3</a:t>
            </a:r>
          </a:p>
          <a:p>
            <a:pPr lvl="5"/>
            <a:r>
              <a:rPr lang="en-US" dirty="0"/>
              <a:t>Bullet level 4</a:t>
            </a:r>
            <a:endParaRPr lang="en-GB" dirty="0"/>
          </a:p>
        </p:txBody>
      </p:sp>
      <p:sp>
        <p:nvSpPr>
          <p:cNvPr id="11" name="Date Placeholder 10"/>
          <p:cNvSpPr>
            <a:spLocks noGrp="1"/>
          </p:cNvSpPr>
          <p:nvPr>
            <p:ph type="dt" sz="half" idx="14"/>
          </p:nvPr>
        </p:nvSpPr>
        <p:spPr/>
        <p:txBody>
          <a:bodyPr/>
          <a:lstStyle/>
          <a:p>
            <a:endParaRPr lang="en-GB" dirty="0">
              <a:solidFill>
                <a:srgbClr val="666666"/>
              </a:solidFill>
            </a:endParaRPr>
          </a:p>
        </p:txBody>
      </p:sp>
      <p:sp>
        <p:nvSpPr>
          <p:cNvPr id="8"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solidFill>
                  <a:srgbClr val="666666"/>
                </a:solidFill>
              </a:rPr>
              <a:t>Where next for tax &amp; spend?</a:t>
            </a:r>
            <a:endParaRPr lang="en-GB" dirty="0">
              <a:solidFill>
                <a:srgbClr val="666666"/>
              </a:solidFill>
            </a:endParaRPr>
          </a:p>
        </p:txBody>
      </p:sp>
      <p:pic>
        <p:nvPicPr>
          <p:cNvPr id="13" name="Picture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72000" y="608539"/>
            <a:ext cx="1260000" cy="423903"/>
          </a:xfrm>
          <a:prstGeom prst="rect">
            <a:avLst/>
          </a:prstGeom>
        </p:spPr>
      </p:pic>
    </p:spTree>
    <p:extLst>
      <p:ext uri="{BB962C8B-B14F-4D97-AF65-F5344CB8AC3E}">
        <p14:creationId xmlns="" xmlns:p14="http://schemas.microsoft.com/office/powerpoint/2010/main" val="187567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srgbClr val="666666"/>
              </a:solidFill>
            </a:endParaRPr>
          </a:p>
        </p:txBody>
      </p:sp>
      <p:sp>
        <p:nvSpPr>
          <p:cNvPr id="4" name="Footer Placeholder 3"/>
          <p:cNvSpPr>
            <a:spLocks noGrp="1"/>
          </p:cNvSpPr>
          <p:nvPr>
            <p:ph type="ftr" sz="quarter" idx="11"/>
          </p:nvPr>
        </p:nvSpPr>
        <p:spPr/>
        <p:txBody>
          <a:bodyPr/>
          <a:lstStyle/>
          <a:p>
            <a:r>
              <a:rPr lang="en-GB" smtClean="0">
                <a:solidFill>
                  <a:srgbClr val="666666"/>
                </a:solidFill>
              </a:rPr>
              <a:t>Where next for tax &amp; spend?</a:t>
            </a:r>
            <a:endParaRPr lang="en-GB" dirty="0">
              <a:solidFill>
                <a:srgbClr val="666666"/>
              </a:solidFill>
            </a:endParaRPr>
          </a:p>
        </p:txBody>
      </p:sp>
      <p:cxnSp>
        <p:nvCxnSpPr>
          <p:cNvPr id="6" name="Straight Connector 5"/>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72000" y="608539"/>
            <a:ext cx="1260000" cy="42390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8" name="Rectangle 7"/>
          <p:cNvSpPr/>
          <p:nvPr/>
        </p:nvSpPr>
        <p:spPr>
          <a:xfrm>
            <a:off x="0" y="1619250"/>
            <a:ext cx="6804025"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593013" y="1619250"/>
            <a:ext cx="357187"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6794500" y="1619250"/>
            <a:ext cx="793750"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7950200" y="1619250"/>
            <a:ext cx="1193800"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11"/>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2" name="Title 1"/>
          <p:cNvSpPr>
            <a:spLocks noGrp="1"/>
          </p:cNvSpPr>
          <p:nvPr>
            <p:ph type="ctrTitle"/>
          </p:nvPr>
        </p:nvSpPr>
        <p:spPr>
          <a:xfrm>
            <a:off x="612000" y="1872001"/>
            <a:ext cx="5616184" cy="548888"/>
          </a:xfrm>
          <a:prstGeom prst="rect">
            <a:avLst/>
          </a:prstGeom>
        </p:spPr>
        <p:txBody>
          <a:bodyPr/>
          <a:lstStyle>
            <a:lvl1pPr algn="l">
              <a:defRPr sz="2200" b="1" baseline="0">
                <a:solidFill>
                  <a:schemeClr val="bg1"/>
                </a:solidFill>
                <a:latin typeface="Noto Sans" pitchFamily="34" charset="0"/>
                <a:ea typeface="Noto Sans"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612000" y="3096000"/>
            <a:ext cx="6400800" cy="765048"/>
          </a:xfrm>
        </p:spPr>
        <p:txBody>
          <a:bodyPr>
            <a:normAutofit/>
          </a:bodyPr>
          <a:lstStyle>
            <a:lvl1pPr marL="0" indent="0" algn="l">
              <a:spcAft>
                <a:spcPts val="0"/>
              </a:spcAft>
              <a:buNone/>
              <a:defRPr sz="11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pPr lvl="0"/>
            <a:r>
              <a:rPr lang="en-US" noProof="0" smtClean="0"/>
              <a:t>Click icon to add picture</a:t>
            </a:r>
            <a:endParaRPr lang="en-GB" noProof="0"/>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pPr lvl="0"/>
            <a:r>
              <a:rPr lang="en-US" noProof="0" smtClean="0"/>
              <a:t>Click icon to add picture</a:t>
            </a:r>
            <a:endParaRPr lang="en-GB" noProof="0"/>
          </a:p>
        </p:txBody>
      </p:sp>
      <p:sp>
        <p:nvSpPr>
          <p:cNvPr id="16" name="Text Placeholder 15"/>
          <p:cNvSpPr>
            <a:spLocks noGrp="1"/>
          </p:cNvSpPr>
          <p:nvPr>
            <p:ph type="body" sz="quarter" idx="13"/>
          </p:nvPr>
        </p:nvSpPr>
        <p:spPr>
          <a:xfrm>
            <a:off x="611188" y="4004444"/>
            <a:ext cx="3889375"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noProof="0" smtClean="0"/>
              <a:t>Click to edit Master text styles</a:t>
            </a:r>
          </a:p>
        </p:txBody>
      </p:sp>
      <p:sp>
        <p:nvSpPr>
          <p:cNvPr id="12" name="Text Placeholder 11"/>
          <p:cNvSpPr>
            <a:spLocks noGrp="1"/>
          </p:cNvSpPr>
          <p:nvPr>
            <p:ph type="body" sz="quarter" idx="14"/>
          </p:nvPr>
        </p:nvSpPr>
        <p:spPr>
          <a:xfrm>
            <a:off x="611758" y="2430000"/>
            <a:ext cx="3888234" cy="576113"/>
          </a:xfrm>
        </p:spPr>
        <p:txBody>
          <a:bodyPr>
            <a:normAutofit/>
          </a:bodyPr>
          <a:lstStyle>
            <a:lvl1pPr marL="0" indent="0">
              <a:defRPr sz="1400" b="1" baseline="0">
                <a:solidFill>
                  <a:schemeClr val="bg1"/>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0" y="0"/>
            <a:ext cx="9144000" cy="6853238"/>
            <a:chOff x="0" y="0"/>
            <a:chExt cx="5760" cy="4317"/>
          </a:xfrm>
        </p:grpSpPr>
        <p:sp>
          <p:nvSpPr>
            <p:cNvPr id="4" name="AutoShape 3"/>
            <p:cNvSpPr>
              <a:spLocks noChangeAspect="1" noChangeArrowheads="1" noTextEdit="1"/>
            </p:cNvSpPr>
            <p:nvPr/>
          </p:nvSpPr>
          <p:spPr bwMode="auto">
            <a:xfrm>
              <a:off x="0" y="0"/>
              <a:ext cx="5760" cy="4317"/>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5" name="Freeform 5"/>
            <p:cNvSpPr>
              <a:spLocks/>
            </p:cNvSpPr>
            <p:nvPr/>
          </p:nvSpPr>
          <p:spPr bwMode="auto">
            <a:xfrm>
              <a:off x="0" y="1027"/>
              <a:ext cx="4514" cy="3290"/>
            </a:xfrm>
            <a:custGeom>
              <a:avLst/>
              <a:gdLst>
                <a:gd name="T0" fmla="*/ 0 w 4514"/>
                <a:gd name="T1" fmla="*/ 3290 h 3290"/>
                <a:gd name="T2" fmla="*/ 4514 w 4514"/>
                <a:gd name="T3" fmla="*/ 3290 h 3290"/>
                <a:gd name="T4" fmla="*/ 4046 w 4514"/>
                <a:gd name="T5" fmla="*/ 1845 h 3290"/>
                <a:gd name="T6" fmla="*/ 0 w 4514"/>
                <a:gd name="T7" fmla="*/ 0 h 3290"/>
                <a:gd name="T8" fmla="*/ 0 w 4514"/>
                <a:gd name="T9" fmla="*/ 3290 h 3290"/>
              </a:gdLst>
              <a:ahLst/>
              <a:cxnLst>
                <a:cxn ang="0">
                  <a:pos x="T0" y="T1"/>
                </a:cxn>
                <a:cxn ang="0">
                  <a:pos x="T2" y="T3"/>
                </a:cxn>
                <a:cxn ang="0">
                  <a:pos x="T4" y="T5"/>
                </a:cxn>
                <a:cxn ang="0">
                  <a:pos x="T6" y="T7"/>
                </a:cxn>
                <a:cxn ang="0">
                  <a:pos x="T8" y="T9"/>
                </a:cxn>
              </a:cxnLst>
              <a:rect l="0" t="0" r="r" b="b"/>
              <a:pathLst>
                <a:path w="4514" h="3290">
                  <a:moveTo>
                    <a:pt x="0" y="3290"/>
                  </a:moveTo>
                  <a:lnTo>
                    <a:pt x="4514" y="3290"/>
                  </a:lnTo>
                  <a:lnTo>
                    <a:pt x="4046" y="1845"/>
                  </a:lnTo>
                  <a:lnTo>
                    <a:pt x="0" y="0"/>
                  </a:lnTo>
                  <a:lnTo>
                    <a:pt x="0" y="3290"/>
                  </a:lnTo>
                  <a:close/>
                </a:path>
              </a:pathLst>
            </a:custGeom>
            <a:solidFill>
              <a:schemeClr val="accent2"/>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6" name="Freeform 6"/>
            <p:cNvSpPr>
              <a:spLocks/>
            </p:cNvSpPr>
            <p:nvPr/>
          </p:nvSpPr>
          <p:spPr bwMode="auto">
            <a:xfrm>
              <a:off x="4044" y="0"/>
              <a:ext cx="1716" cy="2876"/>
            </a:xfrm>
            <a:custGeom>
              <a:avLst/>
              <a:gdLst>
                <a:gd name="T0" fmla="*/ 1716 w 1716"/>
                <a:gd name="T1" fmla="*/ 0 h 2876"/>
                <a:gd name="T2" fmla="*/ 460 w 1716"/>
                <a:gd name="T3" fmla="*/ 0 h 2876"/>
                <a:gd name="T4" fmla="*/ 0 w 1716"/>
                <a:gd name="T5" fmla="*/ 2876 h 2876"/>
                <a:gd name="T6" fmla="*/ 1716 w 1716"/>
                <a:gd name="T7" fmla="*/ 1731 h 2876"/>
                <a:gd name="T8" fmla="*/ 1716 w 1716"/>
                <a:gd name="T9" fmla="*/ 0 h 2876"/>
              </a:gdLst>
              <a:ahLst/>
              <a:cxnLst>
                <a:cxn ang="0">
                  <a:pos x="T0" y="T1"/>
                </a:cxn>
                <a:cxn ang="0">
                  <a:pos x="T2" y="T3"/>
                </a:cxn>
                <a:cxn ang="0">
                  <a:pos x="T4" y="T5"/>
                </a:cxn>
                <a:cxn ang="0">
                  <a:pos x="T6" y="T7"/>
                </a:cxn>
                <a:cxn ang="0">
                  <a:pos x="T8" y="T9"/>
                </a:cxn>
              </a:cxnLst>
              <a:rect l="0" t="0" r="r" b="b"/>
              <a:pathLst>
                <a:path w="1716" h="2876">
                  <a:moveTo>
                    <a:pt x="1716" y="0"/>
                  </a:moveTo>
                  <a:lnTo>
                    <a:pt x="460" y="0"/>
                  </a:lnTo>
                  <a:lnTo>
                    <a:pt x="0" y="2876"/>
                  </a:lnTo>
                  <a:lnTo>
                    <a:pt x="1716" y="1731"/>
                  </a:lnTo>
                  <a:lnTo>
                    <a:pt x="1716" y="0"/>
                  </a:lnTo>
                  <a:close/>
                </a:path>
              </a:pathLst>
            </a:custGeom>
            <a:solidFill>
              <a:schemeClr val="accent3"/>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7" name="Freeform 7"/>
            <p:cNvSpPr>
              <a:spLocks/>
            </p:cNvSpPr>
            <p:nvPr/>
          </p:nvSpPr>
          <p:spPr bwMode="auto">
            <a:xfrm>
              <a:off x="0" y="0"/>
              <a:ext cx="5318" cy="2878"/>
            </a:xfrm>
            <a:custGeom>
              <a:avLst/>
              <a:gdLst>
                <a:gd name="T0" fmla="*/ 0 w 5318"/>
                <a:gd name="T1" fmla="*/ 0 h 2878"/>
                <a:gd name="T2" fmla="*/ 0 w 5318"/>
                <a:gd name="T3" fmla="*/ 2420 h 2878"/>
                <a:gd name="T4" fmla="*/ 4044 w 5318"/>
                <a:gd name="T5" fmla="*/ 2878 h 2878"/>
                <a:gd name="T6" fmla="*/ 5318 w 5318"/>
                <a:gd name="T7" fmla="*/ 0 h 2878"/>
                <a:gd name="T8" fmla="*/ 0 w 5318"/>
                <a:gd name="T9" fmla="*/ 0 h 2878"/>
              </a:gdLst>
              <a:ahLst/>
              <a:cxnLst>
                <a:cxn ang="0">
                  <a:pos x="T0" y="T1"/>
                </a:cxn>
                <a:cxn ang="0">
                  <a:pos x="T2" y="T3"/>
                </a:cxn>
                <a:cxn ang="0">
                  <a:pos x="T4" y="T5"/>
                </a:cxn>
                <a:cxn ang="0">
                  <a:pos x="T6" y="T7"/>
                </a:cxn>
                <a:cxn ang="0">
                  <a:pos x="T8" y="T9"/>
                </a:cxn>
              </a:cxnLst>
              <a:rect l="0" t="0" r="r" b="b"/>
              <a:pathLst>
                <a:path w="5318" h="2878">
                  <a:moveTo>
                    <a:pt x="0" y="0"/>
                  </a:moveTo>
                  <a:lnTo>
                    <a:pt x="0" y="2420"/>
                  </a:lnTo>
                  <a:lnTo>
                    <a:pt x="4044" y="2878"/>
                  </a:lnTo>
                  <a:lnTo>
                    <a:pt x="5318" y="0"/>
                  </a:lnTo>
                  <a:lnTo>
                    <a:pt x="0" y="0"/>
                  </a:ln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8" name="Freeform 8"/>
            <p:cNvSpPr>
              <a:spLocks/>
            </p:cNvSpPr>
            <p:nvPr/>
          </p:nvSpPr>
          <p:spPr bwMode="auto">
            <a:xfrm>
              <a:off x="4044" y="1653"/>
              <a:ext cx="1716" cy="2664"/>
            </a:xfrm>
            <a:custGeom>
              <a:avLst/>
              <a:gdLst>
                <a:gd name="T0" fmla="*/ 0 w 1716"/>
                <a:gd name="T1" fmla="*/ 1223 h 2664"/>
                <a:gd name="T2" fmla="*/ 466 w 1716"/>
                <a:gd name="T3" fmla="*/ 2664 h 2664"/>
                <a:gd name="T4" fmla="*/ 1716 w 1716"/>
                <a:gd name="T5" fmla="*/ 2664 h 2664"/>
                <a:gd name="T6" fmla="*/ 1716 w 1716"/>
                <a:gd name="T7" fmla="*/ 0 h 2664"/>
                <a:gd name="T8" fmla="*/ 0 w 1716"/>
                <a:gd name="T9" fmla="*/ 1223 h 2664"/>
              </a:gdLst>
              <a:ahLst/>
              <a:cxnLst>
                <a:cxn ang="0">
                  <a:pos x="T0" y="T1"/>
                </a:cxn>
                <a:cxn ang="0">
                  <a:pos x="T2" y="T3"/>
                </a:cxn>
                <a:cxn ang="0">
                  <a:pos x="T4" y="T5"/>
                </a:cxn>
                <a:cxn ang="0">
                  <a:pos x="T6" y="T7"/>
                </a:cxn>
                <a:cxn ang="0">
                  <a:pos x="T8" y="T9"/>
                </a:cxn>
              </a:cxnLst>
              <a:rect l="0" t="0" r="r" b="b"/>
              <a:pathLst>
                <a:path w="1716" h="2664">
                  <a:moveTo>
                    <a:pt x="0" y="1223"/>
                  </a:moveTo>
                  <a:lnTo>
                    <a:pt x="466" y="2664"/>
                  </a:lnTo>
                  <a:lnTo>
                    <a:pt x="1716" y="2664"/>
                  </a:lnTo>
                  <a:lnTo>
                    <a:pt x="1716" y="0"/>
                  </a:lnTo>
                  <a:lnTo>
                    <a:pt x="0" y="1223"/>
                  </a:lnTo>
                  <a:close/>
                </a:path>
              </a:pathLst>
            </a:custGeom>
            <a:solidFill>
              <a:schemeClr val="accent1"/>
            </a:soli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grpSp>
      <p:cxnSp>
        <p:nvCxnSpPr>
          <p:cNvPr id="9" name="Straight Connector 8"/>
          <p:cNvCxnSpPr/>
          <p:nvPr/>
        </p:nvCxnSpPr>
        <p:spPr>
          <a:xfrm>
            <a:off x="612775" y="6300788"/>
            <a:ext cx="7918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2000" y="1620000"/>
            <a:ext cx="5544176" cy="2520000"/>
          </a:xfrm>
          <a:prstGeom prst="rect">
            <a:avLst/>
          </a:prstGeom>
        </p:spPr>
        <p:txBody>
          <a:bodyPr/>
          <a:lstStyle>
            <a:lvl1pPr algn="l">
              <a:defRPr sz="2200" b="1">
                <a:solidFill>
                  <a:schemeClr val="bg1"/>
                </a:solidFill>
              </a:defRPr>
            </a:lvl1pPr>
          </a:lstStyle>
          <a:p>
            <a:r>
              <a:rPr lang="en-US" smtClean="0"/>
              <a:t>Click to edit Master title style</a:t>
            </a:r>
            <a:endParaRPr lang="en-GB" dirty="0"/>
          </a:p>
        </p:txBody>
      </p:sp>
      <p:sp>
        <p:nvSpPr>
          <p:cNvPr id="10" name="Date Placeholder 3"/>
          <p:cNvSpPr>
            <a:spLocks noGrp="1"/>
          </p:cNvSpPr>
          <p:nvPr>
            <p:ph type="dt" sz="half" idx="10"/>
          </p:nvPr>
        </p:nvSpPr>
        <p:spPr/>
        <p:txBody>
          <a:bodyPr/>
          <a:lstStyle>
            <a:lvl1pPr>
              <a:defRPr>
                <a:solidFill>
                  <a:schemeClr val="bg1"/>
                </a:solidFill>
              </a:defRPr>
            </a:lvl1pPr>
          </a:lstStyle>
          <a:p>
            <a:pPr>
              <a:defRPr/>
            </a:pPr>
            <a:r>
              <a:rPr lang="en-US" smtClean="0"/>
              <a:t>© Institute for Fiscal Studies  </a:t>
            </a:r>
            <a:endParaRPr lang="en-GB"/>
          </a:p>
        </p:txBody>
      </p:sp>
      <p:sp>
        <p:nvSpPr>
          <p:cNvPr id="11" name="Footer Placeholder 4"/>
          <p:cNvSpPr>
            <a:spLocks noGrp="1"/>
          </p:cNvSpPr>
          <p:nvPr>
            <p:ph type="ftr" sz="quarter" idx="11"/>
          </p:nvPr>
        </p:nvSpPr>
        <p:spPr/>
        <p:txBody>
          <a:bodyPr/>
          <a:lstStyle>
            <a:lvl1pPr algn="l">
              <a:defRPr sz="750">
                <a:solidFill>
                  <a:schemeClr val="bg1"/>
                </a:solidFill>
              </a:defRPr>
            </a:lvl1pPr>
          </a:lstStyle>
          <a:p>
            <a:pPr>
              <a:defRPr/>
            </a:pPr>
            <a:r>
              <a:rPr lang="en-GB" smtClean="0"/>
              <a:t>To include the presentation title here in all slides in the presentation, go to Insert &gt; Header &amp; Footer</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594000"/>
            <a:ext cx="6336264" cy="404728"/>
          </a:xfrm>
          <a:prstGeom prst="rect">
            <a:avLst/>
          </a:prstGeom>
        </p:spPr>
        <p:txBody>
          <a:bodyPr/>
          <a:lstStyle>
            <a:lvl1pPr algn="l">
              <a:defRPr sz="2200" b="1">
                <a:solidFill>
                  <a:schemeClr val="accent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12000" y="1620001"/>
            <a:ext cx="7920000" cy="4401387"/>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smtClean="0"/>
              <a:t>© Institute for Fiscal Studies  </a:t>
            </a:r>
            <a:endParaRPr lang="en-GB"/>
          </a:p>
        </p:txBody>
      </p:sp>
      <p:sp>
        <p:nvSpPr>
          <p:cNvPr id="7" name="Footer Placeholder 4"/>
          <p:cNvSpPr>
            <a:spLocks noGrp="1"/>
          </p:cNvSpPr>
          <p:nvPr>
            <p:ph type="ftr" sz="quarter" idx="11"/>
          </p:nvPr>
        </p:nvSpPr>
        <p:spPr/>
        <p:txBody>
          <a:bodyPr/>
          <a:lstStyle>
            <a:lvl1pPr algn="l">
              <a:defRPr sz="750" dirty="0">
                <a:solidFill>
                  <a:schemeClr val="tx2"/>
                </a:solidFill>
              </a:defRPr>
            </a:lvl1pPr>
          </a:lstStyle>
          <a:p>
            <a:pPr>
              <a:defRPr/>
            </a:pPr>
            <a:r>
              <a:rPr lang="en-GB" smtClean="0"/>
              <a:t>To include the presentation title here in all slides in the presentation, go to Insert &gt; Header &amp; Footer</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with caption">
    <p:spTree>
      <p:nvGrpSpPr>
        <p:cNvPr id="1" name=""/>
        <p:cNvGrpSpPr/>
        <p:nvPr/>
      </p:nvGrpSpPr>
      <p:grpSpPr>
        <a:xfrm>
          <a:off x="0" y="0"/>
          <a:ext cx="0" cy="0"/>
          <a:chOff x="0" y="0"/>
          <a:chExt cx="0" cy="0"/>
        </a:xfrm>
      </p:grpSpPr>
      <p:cxnSp>
        <p:nvCxnSpPr>
          <p:cNvPr id="5" name="Straight Connector 4"/>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594000"/>
            <a:ext cx="6336264" cy="404728"/>
          </a:xfrm>
          <a:prstGeom prst="rect">
            <a:avLst/>
          </a:prstGeom>
        </p:spPr>
        <p:txBody>
          <a:bodyPr/>
          <a:lstStyle>
            <a:lvl1pPr algn="l">
              <a:defRPr sz="2200" b="1">
                <a:solidFill>
                  <a:schemeClr val="accent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12000" y="1620001"/>
            <a:ext cx="7920000" cy="3753215"/>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smtClean="0"/>
              <a:t>Click to edit Master text styles</a:t>
            </a:r>
          </a:p>
        </p:txBody>
      </p:sp>
      <p:sp>
        <p:nvSpPr>
          <p:cNvPr id="10" name="Content Placeholder 9"/>
          <p:cNvSpPr>
            <a:spLocks noGrp="1"/>
          </p:cNvSpPr>
          <p:nvPr>
            <p:ph sz="quarter" idx="13"/>
          </p:nvPr>
        </p:nvSpPr>
        <p:spPr>
          <a:xfrm>
            <a:off x="611188" y="5516563"/>
            <a:ext cx="7921625" cy="504825"/>
          </a:xfrm>
        </p:spPr>
        <p:txBody>
          <a:bodyPr>
            <a:normAutofit/>
          </a:bodyPr>
          <a:lstStyle>
            <a:lvl1pPr>
              <a:defRPr sz="1500" b="0" baseline="0">
                <a:solidFill>
                  <a:schemeClr val="tx1"/>
                </a:solidFill>
              </a:defRPr>
            </a:lvl1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r>
              <a:rPr lang="en-US" smtClean="0"/>
              <a:t>© Institute for Fiscal Studies  </a:t>
            </a:r>
            <a:endParaRPr lang="en-GB"/>
          </a:p>
        </p:txBody>
      </p:sp>
      <p:sp>
        <p:nvSpPr>
          <p:cNvPr id="8" name="Footer Placeholder 4"/>
          <p:cNvSpPr>
            <a:spLocks noGrp="1"/>
          </p:cNvSpPr>
          <p:nvPr>
            <p:ph type="ftr" sz="quarter" idx="15"/>
          </p:nvPr>
        </p:nvSpPr>
        <p:spPr/>
        <p:txBody>
          <a:bodyPr/>
          <a:lstStyle>
            <a:lvl1pPr algn="l">
              <a:defRPr sz="750">
                <a:solidFill>
                  <a:schemeClr val="tx2"/>
                </a:solidFill>
              </a:defRPr>
            </a:lvl1pPr>
          </a:lstStyle>
          <a:p>
            <a:pPr>
              <a:defRPr/>
            </a:pPr>
            <a:r>
              <a:rPr lang="en-GB" smtClean="0"/>
              <a:t>To include the presentation title here in all slides in the presentation, go to Insert &gt; Header &amp; Footer</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multiple">
    <p:spTree>
      <p:nvGrpSpPr>
        <p:cNvPr id="1" name=""/>
        <p:cNvGrpSpPr/>
        <p:nvPr/>
      </p:nvGrpSpPr>
      <p:grpSpPr>
        <a:xfrm>
          <a:off x="0" y="0"/>
          <a:ext cx="0" cy="0"/>
          <a:chOff x="0" y="0"/>
          <a:chExt cx="0" cy="0"/>
        </a:xfrm>
      </p:grpSpPr>
      <p:cxnSp>
        <p:nvCxnSpPr>
          <p:cNvPr id="7" name="Straight Connector 6"/>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17" name="Content Placeholder 9"/>
          <p:cNvSpPr>
            <a:spLocks noGrp="1"/>
          </p:cNvSpPr>
          <p:nvPr>
            <p:ph sz="quarter" idx="18"/>
          </p:nvPr>
        </p:nvSpPr>
        <p:spPr>
          <a:xfrm>
            <a:off x="4642625" y="3861048"/>
            <a:ext cx="3889375" cy="2160588"/>
          </a:xfrm>
          <a:solidFill>
            <a:srgbClr val="FFCCFF"/>
          </a:solidFill>
        </p:spPr>
        <p:txBody>
          <a:bodyPr>
            <a:normAutofit/>
          </a:bodyPr>
          <a:lstStyle>
            <a:lvl1pPr marL="0" indent="0">
              <a:defRPr sz="1100" b="0" baseline="0">
                <a:solidFill>
                  <a:srgbClr val="FF00FF"/>
                </a:solidFill>
              </a:defRPr>
            </a:lvl1pPr>
          </a:lstStyle>
          <a:p>
            <a:pPr lvl="0"/>
            <a:r>
              <a:rPr lang="en-US" smtClean="0"/>
              <a:t>Click to edit Master text styles</a:t>
            </a:r>
          </a:p>
        </p:txBody>
      </p:sp>
      <p:sp>
        <p:nvSpPr>
          <p:cNvPr id="18" name="Content Placeholder 9"/>
          <p:cNvSpPr>
            <a:spLocks noGrp="1"/>
          </p:cNvSpPr>
          <p:nvPr>
            <p:ph sz="quarter" idx="19"/>
          </p:nvPr>
        </p:nvSpPr>
        <p:spPr>
          <a:xfrm>
            <a:off x="611188" y="3861048"/>
            <a:ext cx="3889375" cy="2160588"/>
          </a:xfrm>
          <a:solidFill>
            <a:srgbClr val="FFCCFF"/>
          </a:solidFill>
        </p:spPr>
        <p:txBody>
          <a:bodyPr>
            <a:normAutofit/>
          </a:bodyPr>
          <a:lstStyle>
            <a:lvl1pPr marL="0" indent="0">
              <a:defRPr sz="1100" b="0" baseline="0">
                <a:solidFill>
                  <a:srgbClr val="FF00FF"/>
                </a:solidFill>
              </a:defRPr>
            </a:lvl1pPr>
          </a:lstStyle>
          <a:p>
            <a:pPr lvl="0"/>
            <a:r>
              <a:rPr lang="en-US" smtClean="0"/>
              <a:t>Click to edit Master text styles</a:t>
            </a:r>
          </a:p>
        </p:txBody>
      </p:sp>
      <p:sp>
        <p:nvSpPr>
          <p:cNvPr id="16" name="Content Placeholder 9"/>
          <p:cNvSpPr>
            <a:spLocks noGrp="1"/>
          </p:cNvSpPr>
          <p:nvPr>
            <p:ph sz="quarter" idx="17"/>
          </p:nvPr>
        </p:nvSpPr>
        <p:spPr>
          <a:xfrm>
            <a:off x="4642625" y="1628452"/>
            <a:ext cx="3889375" cy="2160588"/>
          </a:xfrm>
          <a:solidFill>
            <a:srgbClr val="FFCCFF"/>
          </a:solidFill>
        </p:spPr>
        <p:txBody>
          <a:bodyPr>
            <a:normAutofit/>
          </a:bodyPr>
          <a:lstStyle>
            <a:lvl1pPr marL="0" indent="0">
              <a:defRPr sz="1100" b="0" baseline="0">
                <a:solidFill>
                  <a:srgbClr val="FF00FF"/>
                </a:solidFill>
              </a:defRPr>
            </a:lvl1pPr>
          </a:lstStyle>
          <a:p>
            <a:pPr lvl="0"/>
            <a:r>
              <a:rPr lang="en-US" smtClean="0"/>
              <a:t>Click to edit Master text styles</a:t>
            </a:r>
          </a:p>
        </p:txBody>
      </p:sp>
      <p:sp>
        <p:nvSpPr>
          <p:cNvPr id="2" name="Title 1"/>
          <p:cNvSpPr>
            <a:spLocks noGrp="1"/>
          </p:cNvSpPr>
          <p:nvPr>
            <p:ph type="title"/>
          </p:nvPr>
        </p:nvSpPr>
        <p:spPr>
          <a:xfrm>
            <a:off x="612000" y="594000"/>
            <a:ext cx="6552288" cy="404728"/>
          </a:xfrm>
          <a:prstGeom prst="rect">
            <a:avLst/>
          </a:prstGeom>
        </p:spPr>
        <p:txBody>
          <a:bodyPr/>
          <a:lstStyle>
            <a:lvl1pPr algn="l">
              <a:defRPr sz="2200" b="1">
                <a:solidFill>
                  <a:schemeClr val="accent2"/>
                </a:solidFill>
              </a:defRPr>
            </a:lvl1pPr>
          </a:lstStyle>
          <a:p>
            <a:r>
              <a:rPr lang="en-US" smtClean="0"/>
              <a:t>Click to edit Master title style</a:t>
            </a:r>
            <a:endParaRPr lang="en-GB" dirty="0"/>
          </a:p>
        </p:txBody>
      </p:sp>
      <p:sp>
        <p:nvSpPr>
          <p:cNvPr id="10" name="Content Placeholder 9"/>
          <p:cNvSpPr>
            <a:spLocks noGrp="1"/>
          </p:cNvSpPr>
          <p:nvPr>
            <p:ph sz="quarter" idx="13"/>
          </p:nvPr>
        </p:nvSpPr>
        <p:spPr>
          <a:xfrm>
            <a:off x="611188" y="1628452"/>
            <a:ext cx="3889375" cy="2160588"/>
          </a:xfrm>
          <a:solidFill>
            <a:srgbClr val="FFCCFF"/>
          </a:solidFill>
        </p:spPr>
        <p:txBody>
          <a:bodyPr>
            <a:normAutofit/>
          </a:bodyPr>
          <a:lstStyle>
            <a:lvl1pPr marL="0" indent="0">
              <a:defRPr sz="1100" b="0" baseline="0">
                <a:solidFill>
                  <a:srgbClr val="FF00FF"/>
                </a:solidFill>
              </a:defRPr>
            </a:lvl1pPr>
          </a:lstStyle>
          <a:p>
            <a:pPr lvl="0"/>
            <a:r>
              <a:rPr lang="en-US" smtClean="0"/>
              <a:t>Click to edit Master text styles</a:t>
            </a:r>
          </a:p>
        </p:txBody>
      </p:sp>
      <p:sp>
        <p:nvSpPr>
          <p:cNvPr id="9" name="Date Placeholder 3"/>
          <p:cNvSpPr>
            <a:spLocks noGrp="1"/>
          </p:cNvSpPr>
          <p:nvPr>
            <p:ph type="dt" sz="half" idx="20"/>
          </p:nvPr>
        </p:nvSpPr>
        <p:spPr/>
        <p:txBody>
          <a:bodyPr/>
          <a:lstStyle>
            <a:lvl1pPr>
              <a:defRPr/>
            </a:lvl1pPr>
          </a:lstStyle>
          <a:p>
            <a:pPr>
              <a:defRPr/>
            </a:pPr>
            <a:r>
              <a:rPr lang="en-US" smtClean="0"/>
              <a:t>© Institute for Fiscal Studies  </a:t>
            </a:r>
            <a:endParaRPr lang="en-GB"/>
          </a:p>
        </p:txBody>
      </p:sp>
      <p:sp>
        <p:nvSpPr>
          <p:cNvPr id="11" name="Footer Placeholder 4"/>
          <p:cNvSpPr>
            <a:spLocks noGrp="1"/>
          </p:cNvSpPr>
          <p:nvPr>
            <p:ph type="ftr" sz="quarter" idx="21"/>
          </p:nvPr>
        </p:nvSpPr>
        <p:spPr/>
        <p:txBody>
          <a:bodyPr/>
          <a:lstStyle>
            <a:lvl1pPr algn="l">
              <a:defRPr sz="750" dirty="0">
                <a:solidFill>
                  <a:schemeClr val="tx2"/>
                </a:solidFill>
              </a:defRPr>
            </a:lvl1pPr>
          </a:lstStyle>
          <a:p>
            <a:pPr>
              <a:defRPr/>
            </a:pPr>
            <a:r>
              <a:rPr lang="en-GB" smtClean="0"/>
              <a:t>To include the presentation title here in all slides in the presentation, go to Insert &gt; Header &amp; Footer</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2775" y="1584325"/>
            <a:ext cx="7918450" cy="4525963"/>
          </a:xfrm>
          <a:prstGeom prst="rect">
            <a:avLst/>
          </a:prstGeom>
        </p:spPr>
        <p:txBody>
          <a:bodyPr vert="horz" lIns="0" tIns="0" rIns="0" bIns="0" rtlCol="0">
            <a:noAutofit/>
          </a:bodyPr>
          <a:lstStyle/>
          <a:p>
            <a:pPr lvl="0"/>
            <a:r>
              <a:rPr lang="en-US" dirty="0"/>
              <a:t>Subheading style</a:t>
            </a:r>
          </a:p>
          <a:p>
            <a:pPr lvl="2"/>
            <a:r>
              <a:rPr lang="en-US" dirty="0" smtClean="0"/>
              <a:t>First </a:t>
            </a:r>
            <a:r>
              <a:rPr lang="en-US" dirty="0"/>
              <a:t>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lvl="0"/>
            <a:endParaRPr lang="en-GB" dirty="0"/>
          </a:p>
        </p:txBody>
      </p:sp>
      <p:sp>
        <p:nvSpPr>
          <p:cNvPr id="4" name="Date Placeholder 3"/>
          <p:cNvSpPr>
            <a:spLocks noGrp="1"/>
          </p:cNvSpPr>
          <p:nvPr>
            <p:ph type="dt" sz="half" idx="2"/>
          </p:nvPr>
        </p:nvSpPr>
        <p:spPr>
          <a:xfrm>
            <a:off x="6948488" y="6389688"/>
            <a:ext cx="1582737" cy="365125"/>
          </a:xfrm>
          <a:prstGeom prst="rect">
            <a:avLst/>
          </a:prstGeom>
        </p:spPr>
        <p:txBody>
          <a:bodyPr vert="horz" wrap="square" lIns="0" tIns="0" rIns="0" bIns="0" numCol="1" anchor="t" anchorCtr="0" compatLnSpc="1">
            <a:prstTxWarp prst="textNoShape">
              <a:avLst/>
            </a:prstTxWarp>
          </a:bodyPr>
          <a:lstStyle>
            <a:lvl1pPr algn="r">
              <a:defRPr sz="700">
                <a:solidFill>
                  <a:schemeClr val="tx2"/>
                </a:solidFill>
                <a:latin typeface="Noto Sans" pitchFamily="34" charset="0"/>
              </a:defRPr>
            </a:lvl1pPr>
          </a:lstStyle>
          <a:p>
            <a:pPr>
              <a:defRPr/>
            </a:pPr>
            <a:r>
              <a:rPr lang="en-US" smtClean="0"/>
              <a:t>© Institute for Fiscal Studies  </a:t>
            </a:r>
            <a:endParaRPr lang="en-GB"/>
          </a:p>
        </p:txBody>
      </p:sp>
      <p:sp>
        <p:nvSpPr>
          <p:cNvPr id="5" name="Footer Placeholder 4"/>
          <p:cNvSpPr>
            <a:spLocks noGrp="1"/>
          </p:cNvSpPr>
          <p:nvPr>
            <p:ph type="ftr" sz="quarter" idx="3"/>
          </p:nvPr>
        </p:nvSpPr>
        <p:spPr>
          <a:xfrm>
            <a:off x="612775" y="6389688"/>
            <a:ext cx="2895600" cy="365125"/>
          </a:xfrm>
          <a:prstGeom prst="rect">
            <a:avLst/>
          </a:prstGeom>
        </p:spPr>
        <p:txBody>
          <a:bodyPr vert="horz" lIns="0" tIns="0" rIns="0" bIns="0" rtlCol="0" anchor="t" anchorCtr="0"/>
          <a:lstStyle>
            <a:lvl1pPr algn="l" fontAlgn="auto">
              <a:spcBef>
                <a:spcPts val="0"/>
              </a:spcBef>
              <a:spcAft>
                <a:spcPts val="0"/>
              </a:spcAft>
              <a:defRPr sz="750" dirty="0">
                <a:solidFill>
                  <a:schemeClr val="tx2"/>
                </a:solidFill>
                <a:latin typeface="+mn-lt"/>
                <a:cs typeface="+mn-cs"/>
              </a:defRPr>
            </a:lvl1pPr>
          </a:lstStyle>
          <a:p>
            <a:pPr>
              <a:defRPr/>
            </a:pPr>
            <a:r>
              <a:rPr lang="en-GB" smtClean="0"/>
              <a:t>To include the presentation title here in all slides in the presentation, go to Insert &gt; Header &amp; Footer</a:t>
            </a:r>
            <a:endParaRPr lang="en-GB"/>
          </a:p>
        </p:txBody>
      </p:sp>
      <p:sp>
        <p:nvSpPr>
          <p:cNvPr id="6" name="Slide Number Placeholder 5"/>
          <p:cNvSpPr>
            <a:spLocks noGrp="1"/>
          </p:cNvSpPr>
          <p:nvPr>
            <p:ph type="sldNum" sz="quarter" idx="4"/>
          </p:nvPr>
        </p:nvSpPr>
        <p:spPr>
          <a:xfrm>
            <a:off x="4716463" y="6389688"/>
            <a:ext cx="2133600" cy="365125"/>
          </a:xfrm>
          <a:prstGeom prst="rect">
            <a:avLst/>
          </a:prstGeom>
        </p:spPr>
        <p:txBody>
          <a:bodyPr vert="horz" lIns="0" tIns="0" rIns="0" bIns="0" rtlCol="0" anchor="t" anchorCtr="0"/>
          <a:lstStyle>
            <a:lvl1pPr algn="r" fontAlgn="auto">
              <a:spcBef>
                <a:spcPts val="0"/>
              </a:spcBef>
              <a:spcAft>
                <a:spcPts val="0"/>
              </a:spcAft>
              <a:defRPr sz="750">
                <a:solidFill>
                  <a:schemeClr val="tx2"/>
                </a:solidFill>
                <a:latin typeface="+mn-lt"/>
                <a:cs typeface="+mn-cs"/>
              </a:defRPr>
            </a:lvl1pPr>
          </a:lstStyle>
          <a:p>
            <a:pPr>
              <a:defRPr/>
            </a:pPr>
            <a:fld id="{83232714-8D43-4D74-8955-E5D8D11E98CA}" type="slidenum">
              <a:rPr lang="en-GB"/>
              <a:pPr>
                <a:defRPr/>
              </a:pPr>
              <a:t>‹#›</a:t>
            </a:fld>
            <a:endParaRPr lang="en-GB" dirty="0"/>
          </a:p>
        </p:txBody>
      </p:sp>
      <p:sp>
        <p:nvSpPr>
          <p:cNvPr id="1030" name="Title Placeholder 7"/>
          <p:cNvSpPr>
            <a:spLocks noGrp="1"/>
          </p:cNvSpPr>
          <p:nvPr>
            <p:ph type="title"/>
          </p:nvPr>
        </p:nvSpPr>
        <p:spPr bwMode="auto">
          <a:xfrm>
            <a:off x="611188" y="627063"/>
            <a:ext cx="6408737" cy="785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18" r:id="rId15"/>
    <p:sldLayoutId id="2147483819" r:id="rId16"/>
  </p:sldLayoutIdLst>
  <p:hf sldNum="0" hdr="0"/>
  <p:txStyles>
    <p:titleStyle>
      <a:lvl1pPr algn="l" rtl="0" eaLnBrk="1" fontAlgn="base" hangingPunct="1">
        <a:spcBef>
          <a:spcPct val="0"/>
        </a:spcBef>
        <a:spcAft>
          <a:spcPct val="0"/>
        </a:spcAft>
        <a:defRPr sz="2200" b="1" kern="1200">
          <a:solidFill>
            <a:schemeClr val="accent2"/>
          </a:solidFill>
          <a:latin typeface="+mj-lt"/>
          <a:ea typeface="+mj-ea"/>
          <a:cs typeface="+mj-cs"/>
        </a:defRPr>
      </a:lvl1pPr>
      <a:lvl2pPr algn="l" rtl="0" eaLnBrk="1" fontAlgn="base" hangingPunct="1">
        <a:spcBef>
          <a:spcPct val="0"/>
        </a:spcBef>
        <a:spcAft>
          <a:spcPct val="0"/>
        </a:spcAft>
        <a:defRPr sz="2200" b="1">
          <a:solidFill>
            <a:schemeClr val="accent2"/>
          </a:solidFill>
          <a:latin typeface="Noto Sans" pitchFamily="34" charset="0"/>
        </a:defRPr>
      </a:lvl2pPr>
      <a:lvl3pPr algn="l" rtl="0" eaLnBrk="1" fontAlgn="base" hangingPunct="1">
        <a:spcBef>
          <a:spcPct val="0"/>
        </a:spcBef>
        <a:spcAft>
          <a:spcPct val="0"/>
        </a:spcAft>
        <a:defRPr sz="2200" b="1">
          <a:solidFill>
            <a:schemeClr val="accent2"/>
          </a:solidFill>
          <a:latin typeface="Noto Sans" pitchFamily="34" charset="0"/>
        </a:defRPr>
      </a:lvl3pPr>
      <a:lvl4pPr algn="l" rtl="0" eaLnBrk="1" fontAlgn="base" hangingPunct="1">
        <a:spcBef>
          <a:spcPct val="0"/>
        </a:spcBef>
        <a:spcAft>
          <a:spcPct val="0"/>
        </a:spcAft>
        <a:defRPr sz="2200" b="1">
          <a:solidFill>
            <a:schemeClr val="accent2"/>
          </a:solidFill>
          <a:latin typeface="Noto Sans" pitchFamily="34" charset="0"/>
        </a:defRPr>
      </a:lvl4pPr>
      <a:lvl5pPr algn="l" rtl="0" eaLnBrk="1" fontAlgn="base" hangingPunct="1">
        <a:spcBef>
          <a:spcPct val="0"/>
        </a:spcBef>
        <a:spcAft>
          <a:spcPct val="0"/>
        </a:spcAft>
        <a:defRPr sz="2200" b="1">
          <a:solidFill>
            <a:schemeClr val="accent2"/>
          </a:solidFill>
          <a:latin typeface="Noto Sans" pitchFamily="34" charset="0"/>
        </a:defRPr>
      </a:lvl5pPr>
      <a:lvl6pPr marL="457200" algn="l" rtl="0" eaLnBrk="1" fontAlgn="base" hangingPunct="1">
        <a:spcBef>
          <a:spcPct val="0"/>
        </a:spcBef>
        <a:spcAft>
          <a:spcPct val="0"/>
        </a:spcAft>
        <a:defRPr sz="2200" b="1">
          <a:solidFill>
            <a:schemeClr val="accent2"/>
          </a:solidFill>
          <a:latin typeface="Noto Sans" pitchFamily="34" charset="0"/>
        </a:defRPr>
      </a:lvl6pPr>
      <a:lvl7pPr marL="914400" algn="l" rtl="0" eaLnBrk="1" fontAlgn="base" hangingPunct="1">
        <a:spcBef>
          <a:spcPct val="0"/>
        </a:spcBef>
        <a:spcAft>
          <a:spcPct val="0"/>
        </a:spcAft>
        <a:defRPr sz="2200" b="1">
          <a:solidFill>
            <a:schemeClr val="accent2"/>
          </a:solidFill>
          <a:latin typeface="Noto Sans" pitchFamily="34" charset="0"/>
        </a:defRPr>
      </a:lvl7pPr>
      <a:lvl8pPr marL="1371600" algn="l" rtl="0" eaLnBrk="1" fontAlgn="base" hangingPunct="1">
        <a:spcBef>
          <a:spcPct val="0"/>
        </a:spcBef>
        <a:spcAft>
          <a:spcPct val="0"/>
        </a:spcAft>
        <a:defRPr sz="2200" b="1">
          <a:solidFill>
            <a:schemeClr val="accent2"/>
          </a:solidFill>
          <a:latin typeface="Noto Sans" pitchFamily="34" charset="0"/>
        </a:defRPr>
      </a:lvl8pPr>
      <a:lvl9pPr marL="1828800" algn="l" rtl="0" eaLnBrk="1" fontAlgn="base" hangingPunct="1">
        <a:spcBef>
          <a:spcPct val="0"/>
        </a:spcBef>
        <a:spcAft>
          <a:spcPct val="0"/>
        </a:spcAft>
        <a:defRPr sz="2200" b="1">
          <a:solidFill>
            <a:schemeClr val="accent2"/>
          </a:solidFill>
          <a:latin typeface="Noto Sans" pitchFamily="34" charset="0"/>
        </a:defRPr>
      </a:lvl9pPr>
    </p:titleStyle>
    <p:bodyStyle>
      <a:lvl1pPr algn="l" rtl="0" eaLnBrk="1" fontAlgn="base" hangingPunct="1">
        <a:lnSpc>
          <a:spcPct val="110000"/>
        </a:lnSpc>
        <a:spcBef>
          <a:spcPts val="800"/>
        </a:spcBef>
        <a:spcAft>
          <a:spcPts val="800"/>
        </a:spcAft>
        <a:buFont typeface="Arial" charset="0"/>
        <a:defRPr lang="en-GB" b="1" kern="1200" dirty="0">
          <a:solidFill>
            <a:schemeClr val="tx1"/>
          </a:solidFill>
          <a:latin typeface="+mn-lt"/>
          <a:ea typeface="+mj-ea"/>
          <a:cs typeface="+mj-cs"/>
        </a:defRPr>
      </a:lvl1pPr>
      <a:lvl2pPr algn="l" rtl="0" eaLnBrk="1" fontAlgn="base" hangingPunct="1">
        <a:lnSpc>
          <a:spcPct val="110000"/>
        </a:lnSpc>
        <a:spcBef>
          <a:spcPct val="0"/>
        </a:spcBef>
        <a:spcAft>
          <a:spcPts val="1200"/>
        </a:spcAft>
        <a:buFont typeface="Arial" charset="0"/>
        <a:defRPr kern="1200">
          <a:solidFill>
            <a:schemeClr val="tx1"/>
          </a:solidFill>
          <a:latin typeface="+mn-lt"/>
          <a:ea typeface="+mn-ea"/>
          <a:cs typeface="+mn-cs"/>
        </a:defRPr>
      </a:lvl2pPr>
      <a:lvl3pPr marL="287338"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n-lt"/>
          <a:ea typeface="+mn-ea"/>
          <a:cs typeface="+mn-cs"/>
        </a:defRPr>
      </a:lvl3pPr>
      <a:lvl4pPr marL="574675"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n-lt"/>
          <a:ea typeface="+mn-ea"/>
          <a:cs typeface="+mn-cs"/>
        </a:defRPr>
      </a:lvl4pPr>
      <a:lvl5pPr marL="863600"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n-lt"/>
          <a:ea typeface="+mn-ea"/>
          <a:cs typeface="+mn-cs"/>
        </a:defRPr>
      </a:lvl5pPr>
      <a:lvl6pPr marL="1152000" indent="-288000" algn="l" defTabSz="914400" rtl="0" eaLnBrk="1" latinLnBrk="0" hangingPunct="1">
        <a:lnSpc>
          <a:spcPct val="110000"/>
        </a:lnSpc>
        <a:spcBef>
          <a:spcPts val="0"/>
        </a:spcBef>
        <a:spcAft>
          <a:spcPts val="800"/>
        </a:spcAft>
        <a:buClr>
          <a:schemeClr val="accent2"/>
        </a:buClr>
        <a:buFont typeface="Arial" panose="020B0604020202020204" pitchFamily="34" charset="0"/>
        <a:buChar char="–"/>
        <a:defRPr sz="1800" kern="1200" baseline="0">
          <a:solidFill>
            <a:schemeClr val="tx1"/>
          </a:solidFill>
          <a:latin typeface="+mn-lt"/>
          <a:ea typeface="+mn-ea"/>
          <a:cs typeface="+mn-cs"/>
        </a:defRPr>
      </a:lvl6pPr>
      <a:lvl7pPr marL="1440000" indent="-288000" algn="l" defTabSz="914400" rtl="0" eaLnBrk="1" latinLnBrk="0" hangingPunct="1">
        <a:lnSpc>
          <a:spcPct val="110000"/>
        </a:lnSpc>
        <a:spcBef>
          <a:spcPts val="0"/>
        </a:spcBef>
        <a:spcAft>
          <a:spcPts val="800"/>
        </a:spcAft>
        <a:buClr>
          <a:schemeClr val="accent2"/>
        </a:buClr>
        <a:buFont typeface="Arial" panose="020B0604020202020204" pitchFamily="34" charset="0"/>
        <a:buChar char="–"/>
        <a:defRPr sz="18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2000" y="1584000"/>
            <a:ext cx="7920000" cy="4525963"/>
          </a:xfrm>
          <a:prstGeom prst="rect">
            <a:avLst/>
          </a:prstGeom>
        </p:spPr>
        <p:txBody>
          <a:bodyPr vert="horz" lIns="0" tIns="0" rIns="0" bIns="0" rtlCol="0">
            <a:noAutofit/>
          </a:bodyPr>
          <a:lstStyle/>
          <a:p>
            <a:pPr lvl="0"/>
            <a:r>
              <a:rPr lang="en-US" dirty="0"/>
              <a:t>Subheading style</a:t>
            </a:r>
          </a:p>
          <a:p>
            <a:pPr lvl="1"/>
            <a:r>
              <a:rPr lang="en-US" dirty="0"/>
              <a:t>Body text style</a:t>
            </a:r>
          </a:p>
          <a:p>
            <a:pPr lvl="2"/>
            <a:r>
              <a:rPr lang="en-US" dirty="0"/>
              <a:t>First 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marL="342900" lvl="0" indent="-342900" algn="l" defTabSz="914400" rtl="0" eaLnBrk="1" latinLnBrk="0" hangingPunct="1">
              <a:spcBef>
                <a:spcPct val="0"/>
              </a:spcBef>
              <a:buFont typeface="Arial" pitchFamily="34" charset="0"/>
              <a:buNone/>
            </a:pPr>
            <a:endParaRPr lang="en-GB" dirty="0"/>
          </a:p>
        </p:txBody>
      </p:sp>
      <p:sp>
        <p:nvSpPr>
          <p:cNvPr id="4"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pPr fontAlgn="auto">
              <a:spcBef>
                <a:spcPts val="0"/>
              </a:spcBef>
              <a:spcAft>
                <a:spcPts val="0"/>
              </a:spcAft>
            </a:pPr>
            <a:r>
              <a:rPr lang="en-US" smtClean="0">
                <a:solidFill>
                  <a:srgbClr val="666666"/>
                </a:solidFill>
                <a:latin typeface="Noto Sans"/>
                <a:cs typeface="+mn-cs"/>
              </a:rPr>
              <a:t>© Institute for Fiscal Studies  </a:t>
            </a:r>
            <a:endParaRPr lang="en-GB" dirty="0">
              <a:solidFill>
                <a:srgbClr val="666666"/>
              </a:solidFill>
              <a:latin typeface="Noto Sans"/>
              <a:cs typeface="+mn-cs"/>
            </a:endParaRPr>
          </a:p>
        </p:txBody>
      </p:sp>
      <p:sp>
        <p:nvSpPr>
          <p:cNvPr id="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pPr fontAlgn="auto">
              <a:spcBef>
                <a:spcPts val="0"/>
              </a:spcBef>
              <a:spcAft>
                <a:spcPts val="0"/>
              </a:spcAft>
            </a:pPr>
            <a:r>
              <a:rPr lang="en-GB" smtClean="0">
                <a:solidFill>
                  <a:srgbClr val="666666"/>
                </a:solidFill>
                <a:latin typeface="Noto Sans"/>
                <a:cs typeface="+mn-cs"/>
              </a:rPr>
              <a:t>Living Standards, Poverty and Inequality in the UK: 2017</a:t>
            </a:r>
            <a:endParaRPr lang="en-GB" dirty="0">
              <a:solidFill>
                <a:srgbClr val="666666"/>
              </a:solidFill>
              <a:latin typeface="Noto Sans"/>
              <a:cs typeface="+mn-cs"/>
            </a:endParaRPr>
          </a:p>
        </p:txBody>
      </p:sp>
      <p:sp>
        <p:nvSpPr>
          <p:cNvPr id="6" name="Slide Number Placeholder 5"/>
          <p:cNvSpPr>
            <a:spLocks noGrp="1"/>
          </p:cNvSpPr>
          <p:nvPr>
            <p:ph type="sldNum" sz="quarter" idx="4"/>
          </p:nvPr>
        </p:nvSpPr>
        <p:spPr>
          <a:xfrm>
            <a:off x="4716016" y="6390000"/>
            <a:ext cx="2133600" cy="365125"/>
          </a:xfrm>
          <a:prstGeom prst="rect">
            <a:avLst/>
          </a:prstGeom>
        </p:spPr>
        <p:txBody>
          <a:bodyPr vert="horz" lIns="0" tIns="0" rIns="0" bIns="0" rtlCol="0" anchor="t" anchorCtr="0"/>
          <a:lstStyle>
            <a:lvl1pPr algn="r">
              <a:defRPr sz="750">
                <a:solidFill>
                  <a:schemeClr val="tx2"/>
                </a:solidFill>
              </a:defRPr>
            </a:lvl1pPr>
          </a:lstStyle>
          <a:p>
            <a:pPr fontAlgn="auto">
              <a:spcBef>
                <a:spcPts val="0"/>
              </a:spcBef>
              <a:spcAft>
                <a:spcPts val="0"/>
              </a:spcAft>
            </a:pPr>
            <a:fld id="{F9960922-E158-4485-96B5-B7B4634197BC}" type="slidenum">
              <a:rPr lang="en-GB" smtClean="0">
                <a:solidFill>
                  <a:srgbClr val="666666"/>
                </a:solidFill>
                <a:latin typeface="Noto Sans"/>
                <a:cs typeface="+mn-cs"/>
              </a:rPr>
              <a:pPr fontAlgn="auto">
                <a:spcBef>
                  <a:spcPts val="0"/>
                </a:spcBef>
                <a:spcAft>
                  <a:spcPts val="0"/>
                </a:spcAft>
              </a:pPr>
              <a:t>‹#›</a:t>
            </a:fld>
            <a:endParaRPr lang="en-GB" dirty="0">
              <a:solidFill>
                <a:srgbClr val="666666"/>
              </a:solidFill>
              <a:latin typeface="Noto Sans"/>
              <a:cs typeface="+mn-cs"/>
            </a:endParaRPr>
          </a:p>
        </p:txBody>
      </p:sp>
      <p:sp>
        <p:nvSpPr>
          <p:cNvPr id="8" name="Title Placeholder 7"/>
          <p:cNvSpPr>
            <a:spLocks noGrp="1"/>
          </p:cNvSpPr>
          <p:nvPr>
            <p:ph type="title"/>
          </p:nvPr>
        </p:nvSpPr>
        <p:spPr>
          <a:xfrm>
            <a:off x="611560" y="626816"/>
            <a:ext cx="6408712" cy="785960"/>
          </a:xfrm>
          <a:prstGeom prst="rect">
            <a:avLst/>
          </a:prstGeom>
        </p:spPr>
        <p:txBody>
          <a:bodyPr vert="horz" lIns="0" tIns="0" rIns="0" bIns="0" rtlCol="0" anchor="t" anchorCtr="0">
            <a:noAutofit/>
          </a:bodyPr>
          <a:lstStyle/>
          <a:p>
            <a:r>
              <a:rPr lang="en-US"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hf sldNum="0" hdr="0"/>
  <p:txStyles>
    <p:titleStyle>
      <a:lvl1pPr algn="l" defTabSz="914400" rtl="0" eaLnBrk="1" latinLnBrk="0" hangingPunct="1">
        <a:spcBef>
          <a:spcPct val="0"/>
        </a:spcBef>
        <a:buNone/>
        <a:defRPr sz="2200" b="1" kern="1200">
          <a:solidFill>
            <a:schemeClr val="accent2"/>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itchFamily="34" charset="0"/>
        <a:buNone/>
        <a:defRPr lang="en-GB" sz="1800" b="1" kern="1200" dirty="0">
          <a:solidFill>
            <a:schemeClr val="tx1"/>
          </a:solidFill>
          <a:latin typeface="+mn-lt"/>
          <a:ea typeface="+mj-ea"/>
          <a:cs typeface="+mj-cs"/>
        </a:defRPr>
      </a:lvl1pPr>
      <a:lvl2pPr marL="0" indent="0" algn="l" defTabSz="914400" rtl="0" eaLnBrk="1" latinLnBrk="0" hangingPunct="1">
        <a:lnSpc>
          <a:spcPct val="110000"/>
        </a:lnSpc>
        <a:spcBef>
          <a:spcPts val="0"/>
        </a:spcBef>
        <a:spcAft>
          <a:spcPts val="1200"/>
        </a:spcAft>
        <a:buFont typeface="Arial" pitchFamily="34" charset="0"/>
        <a:buNone/>
        <a:defRPr sz="1800" kern="1200">
          <a:solidFill>
            <a:schemeClr val="tx1"/>
          </a:solidFill>
          <a:latin typeface="+mn-lt"/>
          <a:ea typeface="+mn-ea"/>
          <a:cs typeface="+mn-cs"/>
        </a:defRPr>
      </a:lvl2pPr>
      <a:lvl3pPr marL="288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576000" indent="-288000" algn="l" defTabSz="914400" rtl="0" eaLnBrk="1" latinLnBrk="0" hangingPunct="1">
        <a:lnSpc>
          <a:spcPct val="110000"/>
        </a:lnSpc>
        <a:spcBef>
          <a:spcPts val="0"/>
        </a:spcBef>
        <a:spcAft>
          <a:spcPts val="1200"/>
        </a:spcAft>
        <a:buClr>
          <a:schemeClr val="accent2"/>
        </a:buClr>
        <a:buFont typeface="Arial" pitchFamily="34" charset="0"/>
        <a:buChar char="–"/>
        <a:defRPr sz="1800" kern="1200">
          <a:solidFill>
            <a:schemeClr val="tx1"/>
          </a:solidFill>
          <a:latin typeface="+mn-lt"/>
          <a:ea typeface="+mn-ea"/>
          <a:cs typeface="+mn-cs"/>
        </a:defRPr>
      </a:lvl4pPr>
      <a:lvl5pPr marL="864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5pPr>
      <a:lvl6pPr marL="1152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baseline="0">
          <a:solidFill>
            <a:schemeClr val="tx1"/>
          </a:solidFill>
          <a:latin typeface="+mn-lt"/>
          <a:ea typeface="+mn-ea"/>
          <a:cs typeface="+mn-cs"/>
        </a:defRPr>
      </a:lvl6pPr>
      <a:lvl7pPr marL="1440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2000" y="1584000"/>
            <a:ext cx="7920000" cy="4525963"/>
          </a:xfrm>
          <a:prstGeom prst="rect">
            <a:avLst/>
          </a:prstGeom>
        </p:spPr>
        <p:txBody>
          <a:bodyPr vert="horz" lIns="0" tIns="0" rIns="0" bIns="0" rtlCol="0">
            <a:noAutofit/>
          </a:bodyPr>
          <a:lstStyle/>
          <a:p>
            <a:pPr lvl="0"/>
            <a:r>
              <a:rPr lang="en-US" dirty="0"/>
              <a:t>Subheading style</a:t>
            </a:r>
          </a:p>
          <a:p>
            <a:pPr lvl="1"/>
            <a:r>
              <a:rPr lang="en-US" dirty="0"/>
              <a:t>Body text style</a:t>
            </a:r>
          </a:p>
          <a:p>
            <a:pPr lvl="2"/>
            <a:r>
              <a:rPr lang="en-US" dirty="0"/>
              <a:t>First 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marL="342900" lvl="0" indent="-342900" algn="l" defTabSz="914400" rtl="0" eaLnBrk="1" latinLnBrk="0" hangingPunct="1">
              <a:spcBef>
                <a:spcPct val="0"/>
              </a:spcBef>
              <a:buFont typeface="Arial" pitchFamily="34" charset="0"/>
              <a:buNone/>
            </a:pPr>
            <a:endParaRPr lang="en-GB" dirty="0"/>
          </a:p>
        </p:txBody>
      </p:sp>
      <p:sp>
        <p:nvSpPr>
          <p:cNvPr id="4"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pPr fontAlgn="auto">
              <a:spcBef>
                <a:spcPts val="0"/>
              </a:spcBef>
              <a:spcAft>
                <a:spcPts val="0"/>
              </a:spcAft>
            </a:pPr>
            <a:endParaRPr lang="en-GB" dirty="0">
              <a:solidFill>
                <a:srgbClr val="666666"/>
              </a:solidFill>
              <a:latin typeface="Noto Sans"/>
              <a:cs typeface="+mn-cs"/>
            </a:endParaRPr>
          </a:p>
        </p:txBody>
      </p:sp>
      <p:sp>
        <p:nvSpPr>
          <p:cNvPr id="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pPr fontAlgn="auto">
              <a:spcBef>
                <a:spcPts val="0"/>
              </a:spcBef>
              <a:spcAft>
                <a:spcPts val="0"/>
              </a:spcAft>
            </a:pPr>
            <a:r>
              <a:rPr lang="en-GB" smtClean="0">
                <a:solidFill>
                  <a:srgbClr val="666666"/>
                </a:solidFill>
                <a:latin typeface="Noto Sans"/>
                <a:cs typeface="+mn-cs"/>
              </a:rPr>
              <a:t>Where next for tax &amp; spend?</a:t>
            </a:r>
            <a:endParaRPr lang="en-GB" dirty="0">
              <a:solidFill>
                <a:srgbClr val="666666"/>
              </a:solidFill>
              <a:latin typeface="Noto Sans"/>
              <a:cs typeface="+mn-cs"/>
            </a:endParaRPr>
          </a:p>
        </p:txBody>
      </p:sp>
      <p:sp>
        <p:nvSpPr>
          <p:cNvPr id="6" name="Slide Number Placeholder 5"/>
          <p:cNvSpPr>
            <a:spLocks noGrp="1"/>
          </p:cNvSpPr>
          <p:nvPr>
            <p:ph type="sldNum" sz="quarter" idx="4"/>
          </p:nvPr>
        </p:nvSpPr>
        <p:spPr>
          <a:xfrm>
            <a:off x="4716016" y="6390000"/>
            <a:ext cx="2133600" cy="365125"/>
          </a:xfrm>
          <a:prstGeom prst="rect">
            <a:avLst/>
          </a:prstGeom>
        </p:spPr>
        <p:txBody>
          <a:bodyPr vert="horz" lIns="0" tIns="0" rIns="0" bIns="0" rtlCol="0" anchor="t" anchorCtr="0"/>
          <a:lstStyle>
            <a:lvl1pPr algn="r">
              <a:defRPr sz="750">
                <a:solidFill>
                  <a:schemeClr val="tx2"/>
                </a:solidFill>
              </a:defRPr>
            </a:lvl1pPr>
          </a:lstStyle>
          <a:p>
            <a:pPr fontAlgn="auto">
              <a:spcBef>
                <a:spcPts val="0"/>
              </a:spcBef>
              <a:spcAft>
                <a:spcPts val="0"/>
              </a:spcAft>
            </a:pPr>
            <a:fld id="{F9960922-E158-4485-96B5-B7B4634197BC}" type="slidenum">
              <a:rPr lang="en-GB" smtClean="0">
                <a:solidFill>
                  <a:srgbClr val="666666"/>
                </a:solidFill>
                <a:latin typeface="Noto Sans"/>
                <a:cs typeface="+mn-cs"/>
              </a:rPr>
              <a:pPr fontAlgn="auto">
                <a:spcBef>
                  <a:spcPts val="0"/>
                </a:spcBef>
                <a:spcAft>
                  <a:spcPts val="0"/>
                </a:spcAft>
              </a:pPr>
              <a:t>‹#›</a:t>
            </a:fld>
            <a:endParaRPr lang="en-GB" dirty="0">
              <a:solidFill>
                <a:srgbClr val="666666"/>
              </a:solidFill>
              <a:latin typeface="Noto Sans"/>
              <a:cs typeface="+mn-cs"/>
            </a:endParaRPr>
          </a:p>
        </p:txBody>
      </p:sp>
      <p:sp>
        <p:nvSpPr>
          <p:cNvPr id="8" name="Title Placeholder 7"/>
          <p:cNvSpPr>
            <a:spLocks noGrp="1"/>
          </p:cNvSpPr>
          <p:nvPr>
            <p:ph type="title"/>
          </p:nvPr>
        </p:nvSpPr>
        <p:spPr>
          <a:xfrm>
            <a:off x="611560" y="626816"/>
            <a:ext cx="6408712" cy="785960"/>
          </a:xfrm>
          <a:prstGeom prst="rect">
            <a:avLst/>
          </a:prstGeom>
        </p:spPr>
        <p:txBody>
          <a:bodyPr vert="horz" lIns="0" tIns="0" rIns="0" bIns="0" rtlCol="0" anchor="t" anchorCtr="0">
            <a:noAutofit/>
          </a:bodyPr>
          <a:lstStyle/>
          <a:p>
            <a:r>
              <a:rPr lang="en-US"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Lst>
  <p:hf sldNum="0" hdr="0" dt="0"/>
  <p:txStyles>
    <p:titleStyle>
      <a:lvl1pPr algn="l" defTabSz="914400" rtl="0" eaLnBrk="1" latinLnBrk="0" hangingPunct="1">
        <a:spcBef>
          <a:spcPct val="0"/>
        </a:spcBef>
        <a:buNone/>
        <a:defRPr sz="2200" b="1" kern="1200">
          <a:solidFill>
            <a:schemeClr val="accent2"/>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itchFamily="34" charset="0"/>
        <a:buNone/>
        <a:defRPr lang="en-GB" sz="1800" b="1" kern="1200" dirty="0">
          <a:solidFill>
            <a:schemeClr val="tx1"/>
          </a:solidFill>
          <a:latin typeface="+mn-lt"/>
          <a:ea typeface="+mj-ea"/>
          <a:cs typeface="+mj-cs"/>
        </a:defRPr>
      </a:lvl1pPr>
      <a:lvl2pPr marL="0" indent="0" algn="l" defTabSz="914400" rtl="0" eaLnBrk="1" latinLnBrk="0" hangingPunct="1">
        <a:lnSpc>
          <a:spcPct val="110000"/>
        </a:lnSpc>
        <a:spcBef>
          <a:spcPts val="0"/>
        </a:spcBef>
        <a:spcAft>
          <a:spcPts val="1200"/>
        </a:spcAft>
        <a:buFont typeface="Arial" pitchFamily="34" charset="0"/>
        <a:buNone/>
        <a:defRPr sz="1800" kern="1200">
          <a:solidFill>
            <a:schemeClr val="tx1"/>
          </a:solidFill>
          <a:latin typeface="+mn-lt"/>
          <a:ea typeface="+mn-ea"/>
          <a:cs typeface="+mn-cs"/>
        </a:defRPr>
      </a:lvl2pPr>
      <a:lvl3pPr marL="288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576000" indent="-288000" algn="l" defTabSz="914400" rtl="0" eaLnBrk="1" latinLnBrk="0" hangingPunct="1">
        <a:lnSpc>
          <a:spcPct val="110000"/>
        </a:lnSpc>
        <a:spcBef>
          <a:spcPts val="0"/>
        </a:spcBef>
        <a:spcAft>
          <a:spcPts val="1200"/>
        </a:spcAft>
        <a:buClr>
          <a:schemeClr val="accent2"/>
        </a:buClr>
        <a:buFont typeface="Arial" pitchFamily="34" charset="0"/>
        <a:buChar char="–"/>
        <a:defRPr sz="1800" kern="1200">
          <a:solidFill>
            <a:schemeClr val="tx1"/>
          </a:solidFill>
          <a:latin typeface="+mn-lt"/>
          <a:ea typeface="+mn-ea"/>
          <a:cs typeface="+mn-cs"/>
        </a:defRPr>
      </a:lvl4pPr>
      <a:lvl5pPr marL="864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5pPr>
      <a:lvl6pPr marL="1152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baseline="0">
          <a:solidFill>
            <a:schemeClr val="tx1"/>
          </a:solidFill>
          <a:latin typeface="+mn-lt"/>
          <a:ea typeface="+mn-ea"/>
          <a:cs typeface="+mn-cs"/>
        </a:defRPr>
      </a:lvl6pPr>
      <a:lvl7pPr marL="1440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1"/>
          <p:cNvSpPr>
            <a:spLocks noGrp="1"/>
          </p:cNvSpPr>
          <p:nvPr>
            <p:ph type="subTitle" idx="1"/>
          </p:nvPr>
        </p:nvSpPr>
        <p:spPr bwMode="auto">
          <a:xfrm>
            <a:off x="612775" y="2828925"/>
            <a:ext cx="6400800" cy="1250950"/>
          </a:xfrm>
        </p:spPr>
        <p:txBody>
          <a:bodyPr wrap="square" numCol="1" anchor="t" anchorCtr="0" compatLnSpc="1">
            <a:prstTxWarp prst="textNoShape">
              <a:avLst/>
            </a:prstTxWarp>
          </a:bodyPr>
          <a:lstStyle/>
          <a:p>
            <a:pPr>
              <a:spcAft>
                <a:spcPct val="0"/>
              </a:spcAft>
            </a:pPr>
            <a:r>
              <a:rPr dirty="0" smtClean="0"/>
              <a:t>Jonathan </a:t>
            </a:r>
            <a:r>
              <a:rPr dirty="0" err="1" smtClean="0"/>
              <a:t>Cribb</a:t>
            </a:r>
            <a:r>
              <a:rPr dirty="0" smtClean="0"/>
              <a:t> and Robert Joyce</a:t>
            </a:r>
          </a:p>
          <a:p>
            <a:pPr>
              <a:spcAft>
                <a:spcPct val="0"/>
              </a:spcAft>
            </a:pPr>
            <a:r>
              <a:rPr lang="en-GB" dirty="0" smtClean="0"/>
              <a:t>Presentation to Low Pay Commission</a:t>
            </a:r>
          </a:p>
          <a:p>
            <a:pPr>
              <a:spcAft>
                <a:spcPct val="0"/>
              </a:spcAft>
            </a:pPr>
            <a:r>
              <a:rPr lang="en-GB" dirty="0" smtClean="0"/>
              <a:t>5</a:t>
            </a:r>
            <a:r>
              <a:rPr lang="en-GB" baseline="30000" dirty="0" smtClean="0"/>
              <a:t>th</a:t>
            </a:r>
            <a:r>
              <a:rPr lang="en-GB" dirty="0" smtClean="0"/>
              <a:t> October 2017</a:t>
            </a:r>
            <a:endParaRPr dirty="0" smtClean="0"/>
          </a:p>
          <a:p>
            <a:pPr>
              <a:spcAft>
                <a:spcPct val="0"/>
              </a:spcAft>
            </a:pPr>
            <a:endParaRPr dirty="0" smtClean="0"/>
          </a:p>
        </p:txBody>
      </p:sp>
      <p:sp>
        <p:nvSpPr>
          <p:cNvPr id="17411" name="Picture Placeholder 6"/>
          <p:cNvSpPr>
            <a:spLocks noGrp="1" noTextEdit="1"/>
          </p:cNvSpPr>
          <p:nvPr>
            <p:ph type="pic" sz="quarter" idx="10"/>
          </p:nvPr>
        </p:nvSpPr>
        <p:spPr bwMode="auto">
          <a:xfrm>
            <a:off x="611188" y="6102350"/>
            <a:ext cx="2376487" cy="395288"/>
          </a:xfrm>
        </p:spPr>
      </p:sp>
      <p:sp>
        <p:nvSpPr>
          <p:cNvPr id="17412" name="Picture Placeholder 3"/>
          <p:cNvSpPr>
            <a:spLocks noGrp="1" noTextEdit="1"/>
          </p:cNvSpPr>
          <p:nvPr>
            <p:ph type="pic" sz="quarter" idx="11"/>
          </p:nvPr>
        </p:nvSpPr>
        <p:spPr bwMode="auto">
          <a:xfrm>
            <a:off x="3492500" y="6102350"/>
            <a:ext cx="2376488" cy="395288"/>
          </a:xfrm>
        </p:spPr>
      </p:sp>
      <p:sp>
        <p:nvSpPr>
          <p:cNvPr id="17413" name="Title 4"/>
          <p:cNvSpPr>
            <a:spLocks noGrp="1"/>
          </p:cNvSpPr>
          <p:nvPr>
            <p:ph type="title"/>
          </p:nvPr>
        </p:nvSpPr>
        <p:spPr>
          <a:xfrm>
            <a:off x="611188" y="1638300"/>
            <a:ext cx="7705228" cy="711200"/>
          </a:xfrm>
        </p:spPr>
        <p:txBody>
          <a:bodyPr/>
          <a:lstStyle/>
          <a:p>
            <a:r>
              <a:rPr dirty="0" smtClean="0">
                <a:cs typeface="Noto Sans" pitchFamily="34" charset="0"/>
              </a:rPr>
              <a:t>Austerity, tax and benefit changes and minimum wage policies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600" cy="990600"/>
          </a:xfrm>
        </p:spPr>
        <p:txBody>
          <a:bodyPr/>
          <a:lstStyle/>
          <a:p>
            <a:r>
              <a:rPr lang="en-GB" dirty="0" smtClean="0"/>
              <a:t>Manifesto commitment: personal allowance to rise to £12,500 by 2020–21</a:t>
            </a:r>
          </a:p>
        </p:txBody>
      </p:sp>
      <p:sp>
        <p:nvSpPr>
          <p:cNvPr id="3" name="Content Placeholder 2"/>
          <p:cNvSpPr>
            <a:spLocks noGrp="1"/>
          </p:cNvSpPr>
          <p:nvPr>
            <p:ph idx="1"/>
          </p:nvPr>
        </p:nvSpPr>
        <p:spPr>
          <a:xfrm>
            <a:off x="611560" y="1412776"/>
            <a:ext cx="7848600" cy="3782574"/>
          </a:xfrm>
        </p:spPr>
        <p:txBody>
          <a:bodyPr/>
          <a:lstStyle/>
          <a:p>
            <a:pPr marL="342900" lvl="1" indent="-342900">
              <a:buChar char="•"/>
            </a:pPr>
            <a:r>
              <a:rPr lang="en-GB" sz="2000" dirty="0" smtClean="0">
                <a:ea typeface="+mn-ea"/>
                <a:cs typeface="+mn-cs"/>
              </a:rPr>
              <a:t>This commitment is in nominal terms and inflation is likely to make it almost irrelevant</a:t>
            </a:r>
          </a:p>
          <a:p>
            <a:pPr marL="342900" lvl="1" indent="-342900">
              <a:buChar char="•"/>
            </a:pPr>
            <a:r>
              <a:rPr lang="en-GB" sz="2000" dirty="0" smtClean="0">
                <a:ea typeface="+mn-ea"/>
                <a:cs typeface="+mn-cs"/>
              </a:rPr>
              <a:t>Under current inflation forecasts, by default the personal allowance would rise to £12,310 by 2020</a:t>
            </a:r>
          </a:p>
          <a:p>
            <a:pPr marL="742950" lvl="2" indent="-342900"/>
            <a:r>
              <a:rPr lang="en-GB" sz="1800" dirty="0" smtClean="0">
                <a:ea typeface="+mn-ea"/>
                <a:cs typeface="+mn-cs"/>
              </a:rPr>
              <a:t>...so meeting manifesto commitment would be worth £38 per year to basic rate taxpayers</a:t>
            </a:r>
          </a:p>
          <a:p>
            <a:pPr marL="742950" lvl="2" indent="-342900"/>
            <a:r>
              <a:rPr lang="en-GB" sz="1800" dirty="0" smtClean="0">
                <a:ea typeface="+mn-ea"/>
                <a:cs typeface="+mn-cs"/>
              </a:rPr>
              <a:t>minimum wage workers on housing benefit or council tax support (or universal credit) will typically keep only a minority of that anyway</a:t>
            </a:r>
          </a:p>
          <a:p>
            <a:pPr marL="342900" lvl="1" indent="-342900">
              <a:buChar char="•"/>
            </a:pPr>
            <a:endParaRPr lang="en-GB" sz="2000" dirty="0" smtClean="0">
              <a:ea typeface="+mn-ea"/>
              <a:cs typeface="+mn-cs"/>
            </a:endParaRPr>
          </a:p>
          <a:p>
            <a:pPr marL="342900" lvl="1" indent="-342900">
              <a:buChar char="•"/>
            </a:pPr>
            <a:r>
              <a:rPr lang="en-GB" sz="2000" dirty="0" smtClean="0">
                <a:ea typeface="+mn-ea"/>
                <a:cs typeface="+mn-cs"/>
              </a:rPr>
              <a:t>NB: currently, if on NLW you have to average </a:t>
            </a:r>
            <a:r>
              <a:rPr lang="en-GB" sz="2000" dirty="0" smtClean="0">
                <a:ea typeface="+mn-ea"/>
                <a:cs typeface="+mn-cs"/>
              </a:rPr>
              <a:t>30 </a:t>
            </a:r>
            <a:r>
              <a:rPr lang="en-GB" sz="2000" dirty="0" smtClean="0">
                <a:ea typeface="+mn-ea"/>
                <a:cs typeface="+mn-cs"/>
              </a:rPr>
              <a:t>hours per week throughout year to pay income tax (but about 21 to pay </a:t>
            </a:r>
            <a:r>
              <a:rPr lang="en-GB" sz="2000" dirty="0" err="1" smtClean="0">
                <a:ea typeface="+mn-ea"/>
                <a:cs typeface="+mn-cs"/>
              </a:rPr>
              <a:t>ee</a:t>
            </a:r>
            <a:r>
              <a:rPr lang="en-GB" sz="2000" dirty="0" smtClean="0">
                <a:ea typeface="+mn-ea"/>
                <a:cs typeface="+mn-cs"/>
              </a:rPr>
              <a:t> NICs!)</a:t>
            </a:r>
          </a:p>
        </p:txBody>
      </p:sp>
      <p:sp>
        <p:nvSpPr>
          <p:cNvPr id="4" name="Date Placeholder 3"/>
          <p:cNvSpPr>
            <a:spLocks noGrp="1"/>
          </p:cNvSpPr>
          <p:nvPr>
            <p:ph type="dt" sz="half" idx="11"/>
          </p:nvPr>
        </p:nvSpPr>
        <p:spPr/>
        <p:txBody>
          <a:bodyPr/>
          <a:lstStyle/>
          <a:p>
            <a:r>
              <a:rPr lang="en-GB" smtClean="0"/>
              <a:t>© Institute for Fiscal Studies  </a:t>
            </a:r>
            <a:endParaRPr lang="en-GB" baseline="-250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777236" cy="785812"/>
          </a:xfrm>
        </p:spPr>
        <p:txBody>
          <a:bodyPr/>
          <a:lstStyle/>
          <a:p>
            <a:r>
              <a:rPr lang="en-GB" dirty="0" smtClean="0"/>
              <a:t>Large increase in % paid minimum wage by 2020</a:t>
            </a:r>
            <a:endParaRPr lang="en-GB" dirty="0"/>
          </a:p>
        </p:txBody>
      </p:sp>
      <p:graphicFrame>
        <p:nvGraphicFramePr>
          <p:cNvPr id="6" name="Content Placeholder 5"/>
          <p:cNvGraphicFramePr>
            <a:graphicFrameLocks noGrp="1"/>
          </p:cNvGraphicFramePr>
          <p:nvPr>
            <p:ph idx="1"/>
          </p:nvPr>
        </p:nvGraphicFramePr>
        <p:xfrm>
          <a:off x="612775" y="1584325"/>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endParaRPr lang="en-GB"/>
          </a:p>
        </p:txBody>
      </p:sp>
      <p:sp>
        <p:nvSpPr>
          <p:cNvPr id="5" name="Date Placeholder 4"/>
          <p:cNvSpPr>
            <a:spLocks noGrp="1"/>
          </p:cNvSpPr>
          <p:nvPr>
            <p:ph type="dt" sz="half" idx="11"/>
          </p:nvPr>
        </p:nvSpPr>
        <p:spPr/>
        <p:txBody>
          <a:bodyPr/>
          <a:lstStyle/>
          <a:p>
            <a:r>
              <a:rPr lang="en-GB" smtClean="0"/>
              <a:t>© Institute for Fiscal Studies  </a:t>
            </a:r>
            <a:endParaRPr lang="en-GB" baseline="-25000"/>
          </a:p>
        </p:txBody>
      </p:sp>
      <p:sp>
        <p:nvSpPr>
          <p:cNvPr id="7" name="Rectangle 6"/>
          <p:cNvSpPr/>
          <p:nvPr/>
        </p:nvSpPr>
        <p:spPr>
          <a:xfrm>
            <a:off x="827584" y="1340768"/>
            <a:ext cx="7272808" cy="307777"/>
          </a:xfrm>
          <a:prstGeom prst="rect">
            <a:avLst/>
          </a:prstGeom>
        </p:spPr>
        <p:txBody>
          <a:bodyPr wrap="square">
            <a:spAutoFit/>
          </a:bodyPr>
          <a:lstStyle/>
          <a:p>
            <a:r>
              <a:rPr lang="en-GB" sz="1400" b="1" dirty="0" smtClean="0">
                <a:latin typeface="+mj-lt"/>
              </a:rPr>
              <a:t>Proportion of workers paid minimum wage under different scenarios</a:t>
            </a:r>
            <a:endParaRPr lang="en-GB" sz="1400" dirty="0">
              <a:latin typeface="+mj-lt"/>
            </a:endParaRPr>
          </a:p>
        </p:txBody>
      </p:sp>
      <p:sp>
        <p:nvSpPr>
          <p:cNvPr id="8" name="Rectangle 7"/>
          <p:cNvSpPr/>
          <p:nvPr/>
        </p:nvSpPr>
        <p:spPr>
          <a:xfrm>
            <a:off x="3707904" y="6381328"/>
            <a:ext cx="4572000" cy="276999"/>
          </a:xfrm>
          <a:prstGeom prst="rect">
            <a:avLst/>
          </a:prstGeom>
        </p:spPr>
        <p:txBody>
          <a:bodyPr>
            <a:spAutoFit/>
          </a:bodyPr>
          <a:lstStyle/>
          <a:p>
            <a:r>
              <a:rPr lang="en-GB" sz="1200" dirty="0" smtClean="0">
                <a:latin typeface="+mj-lt"/>
              </a:rPr>
              <a:t>Source: Cribb, Joyce and Norris </a:t>
            </a:r>
            <a:r>
              <a:rPr lang="en-GB" sz="1200" dirty="0" err="1" smtClean="0">
                <a:latin typeface="+mj-lt"/>
              </a:rPr>
              <a:t>Keiller</a:t>
            </a:r>
            <a:r>
              <a:rPr lang="en-GB" sz="1200" dirty="0" smtClean="0">
                <a:latin typeface="+mj-lt"/>
              </a:rPr>
              <a:t> (2017)</a:t>
            </a:r>
            <a:endParaRPr lang="en-GB" sz="1200" dirty="0">
              <a:latin typeface="+mj-l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27063"/>
            <a:ext cx="7705228" cy="785812"/>
          </a:xfrm>
        </p:spPr>
        <p:txBody>
          <a:bodyPr/>
          <a:lstStyle/>
          <a:p>
            <a:r>
              <a:rPr lang="en-GB" dirty="0" smtClean="0"/>
              <a:t>Higher minimum wages </a:t>
            </a:r>
            <a:r>
              <a:rPr lang="en-GB" dirty="0" err="1" smtClean="0"/>
              <a:t>particuarly</a:t>
            </a:r>
            <a:r>
              <a:rPr lang="en-GB" dirty="0" smtClean="0"/>
              <a:t> affect Northern England, part time workers, women, private sector </a:t>
            </a:r>
            <a:endParaRPr lang="en-GB" dirty="0"/>
          </a:p>
        </p:txBody>
      </p:sp>
      <p:sp>
        <p:nvSpPr>
          <p:cNvPr id="4" name="Footer Placeholder 3"/>
          <p:cNvSpPr>
            <a:spLocks noGrp="1"/>
          </p:cNvSpPr>
          <p:nvPr>
            <p:ph type="ftr" sz="quarter" idx="10"/>
          </p:nvPr>
        </p:nvSpPr>
        <p:spPr/>
        <p:txBody>
          <a:bodyPr/>
          <a:lstStyle/>
          <a:p>
            <a:endParaRPr lang="en-GB"/>
          </a:p>
        </p:txBody>
      </p:sp>
      <p:sp>
        <p:nvSpPr>
          <p:cNvPr id="5" name="Date Placeholder 4"/>
          <p:cNvSpPr>
            <a:spLocks noGrp="1"/>
          </p:cNvSpPr>
          <p:nvPr>
            <p:ph type="dt" sz="half" idx="11"/>
          </p:nvPr>
        </p:nvSpPr>
        <p:spPr/>
        <p:txBody>
          <a:bodyPr/>
          <a:lstStyle/>
          <a:p>
            <a:r>
              <a:rPr lang="en-GB" smtClean="0"/>
              <a:t>© Institute for Fiscal Studies  </a:t>
            </a:r>
            <a:endParaRPr lang="en-GB" baseline="-25000"/>
          </a:p>
        </p:txBody>
      </p:sp>
      <p:graphicFrame>
        <p:nvGraphicFramePr>
          <p:cNvPr id="6" name="Chart 5"/>
          <p:cNvGraphicFramePr/>
          <p:nvPr/>
        </p:nvGraphicFramePr>
        <p:xfrm>
          <a:off x="899592" y="1772816"/>
          <a:ext cx="7776863"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187624" y="1484784"/>
            <a:ext cx="9144000" cy="307777"/>
          </a:xfrm>
          <a:prstGeom prst="rect">
            <a:avLst/>
          </a:prstGeom>
        </p:spPr>
        <p:txBody>
          <a:bodyPr wrap="square">
            <a:spAutoFit/>
          </a:bodyPr>
          <a:lstStyle/>
          <a:p>
            <a:r>
              <a:rPr lang="en-GB" sz="1400" b="1" dirty="0" smtClean="0">
                <a:latin typeface="+mj-lt"/>
              </a:rPr>
              <a:t>Proportion of employees aged 25+ paid the minimum wage, by subgroup</a:t>
            </a:r>
            <a:endParaRPr lang="en-GB" sz="1400" dirty="0">
              <a:latin typeface="+mj-lt"/>
            </a:endParaRPr>
          </a:p>
        </p:txBody>
      </p:sp>
      <p:sp>
        <p:nvSpPr>
          <p:cNvPr id="8" name="Rectangle 7"/>
          <p:cNvSpPr/>
          <p:nvPr/>
        </p:nvSpPr>
        <p:spPr>
          <a:xfrm>
            <a:off x="3707904" y="6381328"/>
            <a:ext cx="4572000" cy="276999"/>
          </a:xfrm>
          <a:prstGeom prst="rect">
            <a:avLst/>
          </a:prstGeom>
        </p:spPr>
        <p:txBody>
          <a:bodyPr>
            <a:spAutoFit/>
          </a:bodyPr>
          <a:lstStyle/>
          <a:p>
            <a:r>
              <a:rPr lang="en-GB" sz="1200" dirty="0" smtClean="0">
                <a:latin typeface="+mj-lt"/>
              </a:rPr>
              <a:t>Source: Cribb, Joyce and Norris </a:t>
            </a:r>
            <a:r>
              <a:rPr lang="en-GB" sz="1200" dirty="0" err="1" smtClean="0">
                <a:latin typeface="+mj-lt"/>
              </a:rPr>
              <a:t>Keiller</a:t>
            </a:r>
            <a:r>
              <a:rPr lang="en-GB" sz="1200" dirty="0" smtClean="0">
                <a:latin typeface="+mj-lt"/>
              </a:rPr>
              <a:t> (2017)</a:t>
            </a:r>
            <a:endParaRPr lang="en-GB" sz="1200" dirty="0">
              <a:latin typeface="+mj-l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Higher minimum wages lead to significantly higher cost of employing affected workers</a:t>
            </a:r>
            <a:endParaRPr lang="en-GB" dirty="0"/>
          </a:p>
        </p:txBody>
      </p:sp>
      <p:sp>
        <p:nvSpPr>
          <p:cNvPr id="4" name="Footer Placeholder 3"/>
          <p:cNvSpPr>
            <a:spLocks noGrp="1"/>
          </p:cNvSpPr>
          <p:nvPr>
            <p:ph type="ftr" sz="quarter" idx="10"/>
          </p:nvPr>
        </p:nvSpPr>
        <p:spPr/>
        <p:txBody>
          <a:bodyPr/>
          <a:lstStyle/>
          <a:p>
            <a:endParaRPr lang="en-GB"/>
          </a:p>
        </p:txBody>
      </p:sp>
      <p:sp>
        <p:nvSpPr>
          <p:cNvPr id="5" name="Date Placeholder 4"/>
          <p:cNvSpPr>
            <a:spLocks noGrp="1"/>
          </p:cNvSpPr>
          <p:nvPr>
            <p:ph type="dt" sz="half" idx="11"/>
          </p:nvPr>
        </p:nvSpPr>
        <p:spPr/>
        <p:txBody>
          <a:bodyPr/>
          <a:lstStyle/>
          <a:p>
            <a:r>
              <a:rPr lang="en-GB" smtClean="0"/>
              <a:t>© Institute for Fiscal Studies  </a:t>
            </a:r>
            <a:endParaRPr lang="en-GB" baseline="-25000"/>
          </a:p>
        </p:txBody>
      </p:sp>
      <p:graphicFrame>
        <p:nvGraphicFramePr>
          <p:cNvPr id="6" name="Table 5"/>
          <p:cNvGraphicFramePr>
            <a:graphicFrameLocks noGrp="1"/>
          </p:cNvGraphicFramePr>
          <p:nvPr/>
        </p:nvGraphicFramePr>
        <p:xfrm>
          <a:off x="899592" y="2204864"/>
          <a:ext cx="7344815" cy="3026464"/>
        </p:xfrm>
        <a:graphic>
          <a:graphicData uri="http://schemas.openxmlformats.org/drawingml/2006/table">
            <a:tbl>
              <a:tblPr/>
              <a:tblGrid>
                <a:gridCol w="4185458"/>
                <a:gridCol w="1532669"/>
                <a:gridCol w="1626688"/>
              </a:tblGrid>
              <a:tr h="576064">
                <a:tc>
                  <a:txBody>
                    <a:bodyPr/>
                    <a:lstStyle/>
                    <a:p>
                      <a:pPr algn="ctr"/>
                      <a:endParaRPr lang="en-GB" sz="1400" dirty="0">
                        <a:solidFill>
                          <a:srgbClr val="333333"/>
                        </a:solidFill>
                        <a:latin typeface="Noto Sans"/>
                        <a:cs typeface="Times New Roman"/>
                      </a:endParaRPr>
                    </a:p>
                  </a:txBody>
                  <a:tcPr marL="68580" marR="68580" marT="36195" marB="36195">
                    <a:lnL>
                      <a:noFill/>
                    </a:lnL>
                    <a:lnR w="12700" cap="flat" cmpd="sng" algn="ctr">
                      <a:solidFill>
                        <a:srgbClr val="7BAA1E"/>
                      </a:solidFill>
                      <a:prstDash val="solid"/>
                      <a:round/>
                      <a:headEnd type="none" w="med" len="med"/>
                      <a:tailEnd type="none" w="med" len="med"/>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c>
                  <a:txBody>
                    <a:bodyPr/>
                    <a:lstStyle/>
                    <a:p>
                      <a:pPr algn="ctr"/>
                      <a:r>
                        <a:rPr lang="en-GB" sz="1400" b="1" dirty="0" smtClean="0">
                          <a:solidFill>
                            <a:srgbClr val="333333"/>
                          </a:solidFill>
                          <a:latin typeface="Noto Sans"/>
                          <a:cs typeface="Times New Roman"/>
                        </a:rPr>
                        <a:t>Government</a:t>
                      </a:r>
                      <a:r>
                        <a:rPr lang="en-GB" sz="1400" b="1" baseline="0" dirty="0" smtClean="0">
                          <a:solidFill>
                            <a:srgbClr val="333333"/>
                          </a:solidFill>
                          <a:latin typeface="Noto Sans"/>
                          <a:cs typeface="Times New Roman"/>
                        </a:rPr>
                        <a:t> </a:t>
                      </a:r>
                      <a:r>
                        <a:rPr lang="en-GB" sz="1400" b="1" dirty="0" smtClean="0">
                          <a:solidFill>
                            <a:srgbClr val="333333"/>
                          </a:solidFill>
                          <a:latin typeface="Noto Sans"/>
                          <a:cs typeface="Times New Roman"/>
                        </a:rPr>
                        <a:t>plans </a:t>
                      </a:r>
                      <a:r>
                        <a:rPr lang="en-GB" sz="1400" b="1" dirty="0">
                          <a:solidFill>
                            <a:srgbClr val="333333"/>
                          </a:solidFill>
                          <a:latin typeface="Noto Sans"/>
                          <a:cs typeface="Times New Roman"/>
                        </a:rPr>
                        <a:t>in 2020</a:t>
                      </a:r>
                      <a:endParaRPr lang="en-GB" sz="1400" dirty="0">
                        <a:solidFill>
                          <a:srgbClr val="333333"/>
                        </a:solidFill>
                        <a:latin typeface="Noto Sans"/>
                        <a:cs typeface="Times New Roman"/>
                      </a:endParaRPr>
                    </a:p>
                  </a:txBody>
                  <a:tcPr marL="68580" marR="68580" marT="36195" marB="36195">
                    <a:lnL w="12700" cap="flat" cmpd="sng" algn="ctr">
                      <a:solidFill>
                        <a:srgbClr val="7BAA1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c>
                  <a:txBody>
                    <a:bodyPr/>
                    <a:lstStyle/>
                    <a:p>
                      <a:pPr algn="ctr"/>
                      <a:endParaRPr lang="en-GB" sz="1400" dirty="0">
                        <a:solidFill>
                          <a:srgbClr val="333333"/>
                        </a:solidFill>
                        <a:latin typeface="Noto Sans"/>
                        <a:cs typeface="Times New Roman"/>
                      </a:endParaRPr>
                    </a:p>
                  </a:txBody>
                  <a:tcPr marL="68580" marR="68580" marT="36195" marB="36195">
                    <a:lnL w="12700" cap="flat" cmpd="sng" algn="ctr">
                      <a:solidFill>
                        <a:srgbClr val="FFFFFF"/>
                      </a:solidFill>
                      <a:prstDash val="solid"/>
                      <a:round/>
                      <a:headEnd type="none" w="med" len="med"/>
                      <a:tailEnd type="none" w="med" len="med"/>
                    </a:lnL>
                    <a:lnR>
                      <a:noFill/>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r>
              <a:tr h="943772">
                <a:tc>
                  <a:txBody>
                    <a:bodyPr/>
                    <a:lstStyle/>
                    <a:p>
                      <a:pPr algn="ctr"/>
                      <a:r>
                        <a:rPr lang="en-GB" sz="1400" dirty="0">
                          <a:solidFill>
                            <a:srgbClr val="333333"/>
                          </a:solidFill>
                          <a:latin typeface="Noto Sans"/>
                          <a:cs typeface="Times New Roman"/>
                        </a:rPr>
                        <a:t>Average increase in cost to employer, per employee brought on to minimum wage</a:t>
                      </a:r>
                    </a:p>
                  </a:txBody>
                  <a:tcPr marL="68580" marR="68580" marT="36195" marB="36195">
                    <a:lnL>
                      <a:noFill/>
                    </a:lnL>
                    <a:lnR w="12700" cap="flat" cmpd="sng" algn="ctr">
                      <a:solidFill>
                        <a:srgbClr val="7BAA1E"/>
                      </a:solidFill>
                      <a:prstDash val="solid"/>
                      <a:round/>
                      <a:headEnd type="none" w="med" len="med"/>
                      <a:tailEnd type="none" w="med" len="med"/>
                    </a:lnR>
                    <a:lnT w="12700" cap="flat" cmpd="sng" algn="ctr">
                      <a:solidFill>
                        <a:srgbClr val="7BAA1E"/>
                      </a:solidFill>
                      <a:prstDash val="solid"/>
                      <a:round/>
                      <a:headEnd type="none" w="med" len="med"/>
                      <a:tailEnd type="none" w="med" len="med"/>
                    </a:lnT>
                    <a:lnB>
                      <a:noFill/>
                    </a:lnB>
                  </a:tcPr>
                </a:tc>
                <a:tc>
                  <a:txBody>
                    <a:bodyPr/>
                    <a:lstStyle/>
                    <a:p>
                      <a:pPr algn="ctr"/>
                      <a:r>
                        <a:rPr lang="en-GB" sz="1400" dirty="0">
                          <a:solidFill>
                            <a:srgbClr val="333333"/>
                          </a:solidFill>
                          <a:latin typeface="Noto Sans"/>
                          <a:cs typeface="Times New Roman"/>
                        </a:rPr>
                        <a:t>£480 per year</a:t>
                      </a:r>
                    </a:p>
                    <a:p>
                      <a:pPr algn="ctr"/>
                      <a:r>
                        <a:rPr lang="en-GB" sz="1400" dirty="0">
                          <a:solidFill>
                            <a:srgbClr val="333333"/>
                          </a:solidFill>
                          <a:latin typeface="Noto Sans"/>
                          <a:cs typeface="Times New Roman"/>
                        </a:rPr>
                        <a:t>(4.0%)</a:t>
                      </a:r>
                    </a:p>
                  </a:txBody>
                  <a:tcPr marL="68580" marR="68580" marT="36195" marB="36195">
                    <a:lnL w="12700" cap="flat" cmpd="sng" algn="ctr">
                      <a:solidFill>
                        <a:srgbClr val="7BAA1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A1E"/>
                      </a:solidFill>
                      <a:prstDash val="solid"/>
                      <a:round/>
                      <a:headEnd type="none" w="med" len="med"/>
                      <a:tailEnd type="none" w="med" len="med"/>
                    </a:lnT>
                    <a:lnB>
                      <a:noFill/>
                    </a:lnB>
                  </a:tcPr>
                </a:tc>
                <a:tc>
                  <a:txBody>
                    <a:bodyPr/>
                    <a:lstStyle/>
                    <a:p>
                      <a:pPr algn="ctr"/>
                      <a:endParaRPr lang="en-GB" sz="1400" dirty="0">
                        <a:solidFill>
                          <a:srgbClr val="333333"/>
                        </a:solidFill>
                        <a:latin typeface="Noto Sans"/>
                        <a:cs typeface="Times New Roman"/>
                      </a:endParaRPr>
                    </a:p>
                  </a:txBody>
                  <a:tcPr marL="68580" marR="68580" marT="36195" marB="36195">
                    <a:lnL w="12700" cap="flat" cmpd="sng" algn="ctr">
                      <a:solidFill>
                        <a:srgbClr val="FFFFFF"/>
                      </a:solidFill>
                      <a:prstDash val="solid"/>
                      <a:round/>
                      <a:headEnd type="none" w="med" len="med"/>
                      <a:tailEnd type="none" w="med" len="med"/>
                    </a:lnL>
                    <a:lnR>
                      <a:noFill/>
                    </a:lnR>
                    <a:lnT w="12700" cap="flat" cmpd="sng" algn="ctr">
                      <a:solidFill>
                        <a:srgbClr val="7BAA1E"/>
                      </a:solidFill>
                      <a:prstDash val="solid"/>
                      <a:round/>
                      <a:headEnd type="none" w="med" len="med"/>
                      <a:tailEnd type="none" w="med" len="med"/>
                    </a:lnT>
                    <a:lnB>
                      <a:noFill/>
                    </a:lnB>
                  </a:tcPr>
                </a:tc>
              </a:tr>
              <a:tr h="753314">
                <a:tc>
                  <a:txBody>
                    <a:bodyPr/>
                    <a:lstStyle/>
                    <a:p>
                      <a:pPr algn="ctr"/>
                      <a:r>
                        <a:rPr lang="en-GB" sz="1400">
                          <a:solidFill>
                            <a:srgbClr val="333333"/>
                          </a:solidFill>
                          <a:latin typeface="Noto Sans"/>
                          <a:cs typeface="Times New Roman"/>
                        </a:rPr>
                        <a:t>Number of employees directly affected by higher minimum wages in 2020–21</a:t>
                      </a:r>
                    </a:p>
                  </a:txBody>
                  <a:tcPr marL="68580" marR="68580" marT="36195" marB="36195">
                    <a:lnL>
                      <a:noFill/>
                    </a:lnL>
                    <a:lnR w="12700" cap="flat" cmpd="sng" algn="ctr">
                      <a:solidFill>
                        <a:srgbClr val="7BAA1E"/>
                      </a:solidFill>
                      <a:prstDash val="solid"/>
                      <a:round/>
                      <a:headEnd type="none" w="med" len="med"/>
                      <a:tailEnd type="none" w="med" len="med"/>
                    </a:lnR>
                    <a:lnT>
                      <a:noFill/>
                    </a:lnT>
                    <a:lnB w="12700" cap="flat" cmpd="sng" algn="ctr">
                      <a:solidFill>
                        <a:srgbClr val="7BAA1E"/>
                      </a:solidFill>
                      <a:prstDash val="solid"/>
                      <a:round/>
                      <a:headEnd type="none" w="med" len="med"/>
                      <a:tailEnd type="none" w="med" len="med"/>
                    </a:lnB>
                  </a:tcPr>
                </a:tc>
                <a:tc>
                  <a:txBody>
                    <a:bodyPr/>
                    <a:lstStyle/>
                    <a:p>
                      <a:pPr algn="ctr"/>
                      <a:r>
                        <a:rPr lang="en-GB" sz="1400">
                          <a:solidFill>
                            <a:srgbClr val="333333"/>
                          </a:solidFill>
                          <a:latin typeface="Noto Sans"/>
                          <a:cs typeface="Times New Roman"/>
                        </a:rPr>
                        <a:t>2.8 million</a:t>
                      </a:r>
                    </a:p>
                  </a:txBody>
                  <a:tcPr marL="68580" marR="68580" marT="36195" marB="36195">
                    <a:lnL w="12700" cap="flat" cmpd="sng" algn="ctr">
                      <a:solidFill>
                        <a:srgbClr val="7BAA1E"/>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7BAA1E"/>
                      </a:solidFill>
                      <a:prstDash val="solid"/>
                      <a:round/>
                      <a:headEnd type="none" w="med" len="med"/>
                      <a:tailEnd type="none" w="med" len="med"/>
                    </a:lnB>
                  </a:tcPr>
                </a:tc>
                <a:tc>
                  <a:txBody>
                    <a:bodyPr/>
                    <a:lstStyle/>
                    <a:p>
                      <a:pPr algn="ctr"/>
                      <a:endParaRPr lang="en-GB" sz="1400" dirty="0">
                        <a:solidFill>
                          <a:srgbClr val="333333"/>
                        </a:solidFill>
                        <a:latin typeface="Noto Sans"/>
                        <a:cs typeface="Times New Roman"/>
                      </a:endParaRPr>
                    </a:p>
                  </a:txBody>
                  <a:tcPr marL="68580" marR="68580" marT="36195" marB="36195">
                    <a:lnL w="12700" cap="flat" cmpd="sng" algn="ctr">
                      <a:solidFill>
                        <a:srgbClr val="FFFFFF"/>
                      </a:solidFill>
                      <a:prstDash val="solid"/>
                      <a:round/>
                      <a:headEnd type="none" w="med" len="med"/>
                      <a:tailEnd type="none" w="med" len="med"/>
                    </a:lnL>
                    <a:lnR>
                      <a:noFill/>
                    </a:lnR>
                    <a:lnT>
                      <a:noFill/>
                    </a:lnT>
                    <a:lnB w="12700" cap="flat" cmpd="sng" algn="ctr">
                      <a:solidFill>
                        <a:srgbClr val="7BAA1E"/>
                      </a:solidFill>
                      <a:prstDash val="solid"/>
                      <a:round/>
                      <a:headEnd type="none" w="med" len="med"/>
                      <a:tailEnd type="none" w="med" len="med"/>
                    </a:lnB>
                  </a:tcPr>
                </a:tc>
              </a:tr>
              <a:tr h="753314">
                <a:tc>
                  <a:txBody>
                    <a:bodyPr/>
                    <a:lstStyle/>
                    <a:p>
                      <a:pPr algn="ctr"/>
                      <a:r>
                        <a:rPr lang="en-GB" sz="1400" dirty="0">
                          <a:solidFill>
                            <a:srgbClr val="333333"/>
                          </a:solidFill>
                          <a:latin typeface="Noto Sans"/>
                          <a:cs typeface="Times New Roman"/>
                        </a:rPr>
                        <a:t>Total directly increase in employer costs:</a:t>
                      </a:r>
                    </a:p>
                  </a:txBody>
                  <a:tcPr marL="68580" marR="68580" marT="36195" marB="36195">
                    <a:lnL>
                      <a:noFill/>
                    </a:lnL>
                    <a:lnR w="12700" cap="flat" cmpd="sng" algn="ctr">
                      <a:solidFill>
                        <a:srgbClr val="7BAA1E"/>
                      </a:solidFill>
                      <a:prstDash val="solid"/>
                      <a:round/>
                      <a:headEnd type="none" w="med" len="med"/>
                      <a:tailEnd type="none" w="med" len="med"/>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c>
                  <a:txBody>
                    <a:bodyPr/>
                    <a:lstStyle/>
                    <a:p>
                      <a:pPr algn="ctr"/>
                      <a:r>
                        <a:rPr lang="en-GB" sz="1400">
                          <a:solidFill>
                            <a:srgbClr val="333333"/>
                          </a:solidFill>
                          <a:latin typeface="Noto Sans"/>
                          <a:cs typeface="Times New Roman"/>
                        </a:rPr>
                        <a:t>£1.3bn per year</a:t>
                      </a:r>
                    </a:p>
                    <a:p>
                      <a:pPr algn="ctr"/>
                      <a:r>
                        <a:rPr lang="en-GB" sz="1400">
                          <a:solidFill>
                            <a:srgbClr val="333333"/>
                          </a:solidFill>
                          <a:latin typeface="Noto Sans"/>
                          <a:cs typeface="Times New Roman"/>
                        </a:rPr>
                        <a:t>(0.1%)</a:t>
                      </a:r>
                    </a:p>
                  </a:txBody>
                  <a:tcPr marL="68580" marR="68580" marT="36195" marB="36195">
                    <a:lnL w="12700" cap="flat" cmpd="sng" algn="ctr">
                      <a:solidFill>
                        <a:srgbClr val="7BAA1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c>
                  <a:txBody>
                    <a:bodyPr/>
                    <a:lstStyle/>
                    <a:p>
                      <a:pPr algn="ctr"/>
                      <a:endParaRPr lang="en-GB" sz="1400" dirty="0">
                        <a:solidFill>
                          <a:srgbClr val="333333"/>
                        </a:solidFill>
                        <a:latin typeface="Noto Sans"/>
                        <a:cs typeface="Times New Roman"/>
                      </a:endParaRPr>
                    </a:p>
                  </a:txBody>
                  <a:tcPr marL="68580" marR="68580" marT="36195" marB="36195">
                    <a:lnL w="12700" cap="flat" cmpd="sng" algn="ctr">
                      <a:solidFill>
                        <a:srgbClr val="FFFFFF"/>
                      </a:solidFill>
                      <a:prstDash val="solid"/>
                      <a:round/>
                      <a:headEnd type="none" w="med" len="med"/>
                      <a:tailEnd type="none" w="med" len="med"/>
                    </a:lnL>
                    <a:lnR>
                      <a:noFill/>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r>
            </a:tbl>
          </a:graphicData>
        </a:graphic>
      </p:graphicFrame>
      <p:sp>
        <p:nvSpPr>
          <p:cNvPr id="7" name="Rectangle 6"/>
          <p:cNvSpPr/>
          <p:nvPr/>
        </p:nvSpPr>
        <p:spPr>
          <a:xfrm>
            <a:off x="1115616" y="5373216"/>
            <a:ext cx="7344816" cy="769441"/>
          </a:xfrm>
          <a:prstGeom prst="rect">
            <a:avLst/>
          </a:prstGeom>
        </p:spPr>
        <p:txBody>
          <a:bodyPr wrap="square">
            <a:spAutoFit/>
          </a:bodyPr>
          <a:lstStyle/>
          <a:p>
            <a:r>
              <a:rPr lang="en-GB" sz="1100" dirty="0" smtClean="0">
                <a:latin typeface="+mj-lt"/>
              </a:rPr>
              <a:t>Note: Costs measured relative to a baseline scenario in which all current (2017–18) minimum wage rates and the NLW are uprated in line with average earnings. Employer cost includes both wages and salaries paid to employees and employer National Insurance contributions. It does not include any mandatory employer pension contributions under automatic enrolment.</a:t>
            </a:r>
            <a:endParaRPr lang="en-GB" sz="1100" dirty="0">
              <a:latin typeface="+mj-lt"/>
            </a:endParaRPr>
          </a:p>
        </p:txBody>
      </p:sp>
      <p:sp>
        <p:nvSpPr>
          <p:cNvPr id="8" name="Rectangle 7"/>
          <p:cNvSpPr/>
          <p:nvPr/>
        </p:nvSpPr>
        <p:spPr>
          <a:xfrm>
            <a:off x="827584" y="1484784"/>
            <a:ext cx="7272808" cy="523220"/>
          </a:xfrm>
          <a:prstGeom prst="rect">
            <a:avLst/>
          </a:prstGeom>
        </p:spPr>
        <p:txBody>
          <a:bodyPr wrap="square">
            <a:spAutoFit/>
          </a:bodyPr>
          <a:lstStyle/>
          <a:p>
            <a:r>
              <a:rPr lang="en-GB" sz="1400" b="1" dirty="0" smtClean="0">
                <a:latin typeface="+mj-lt"/>
              </a:rPr>
              <a:t>Increases in employer cost in 2020-21 compared to 2017-18 as a result of higher minimum wages</a:t>
            </a:r>
            <a:endParaRPr lang="en-GB" sz="1400" dirty="0">
              <a:latin typeface="+mj-lt"/>
            </a:endParaRPr>
          </a:p>
        </p:txBody>
      </p:sp>
      <p:sp>
        <p:nvSpPr>
          <p:cNvPr id="9" name="Rectangle 8"/>
          <p:cNvSpPr/>
          <p:nvPr/>
        </p:nvSpPr>
        <p:spPr>
          <a:xfrm>
            <a:off x="3707904" y="6381328"/>
            <a:ext cx="4572000" cy="276999"/>
          </a:xfrm>
          <a:prstGeom prst="rect">
            <a:avLst/>
          </a:prstGeom>
        </p:spPr>
        <p:txBody>
          <a:bodyPr>
            <a:spAutoFit/>
          </a:bodyPr>
          <a:lstStyle/>
          <a:p>
            <a:r>
              <a:rPr lang="en-GB" sz="1200" dirty="0" smtClean="0">
                <a:latin typeface="+mj-lt"/>
              </a:rPr>
              <a:t>Source: Cribb, Joyce and Norris </a:t>
            </a:r>
            <a:r>
              <a:rPr lang="en-GB" sz="1200" dirty="0" err="1" smtClean="0">
                <a:latin typeface="+mj-lt"/>
              </a:rPr>
              <a:t>Keiller</a:t>
            </a:r>
            <a:r>
              <a:rPr lang="en-GB" sz="1200" dirty="0" smtClean="0">
                <a:latin typeface="+mj-lt"/>
              </a:rPr>
              <a:t> (2017)</a:t>
            </a:r>
            <a:endParaRPr lang="en-GB" sz="1200" dirty="0">
              <a:latin typeface="+mj-lt"/>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Higher minimum wages lead to significantly higher cost of employing affected workers</a:t>
            </a:r>
            <a:endParaRPr lang="en-GB" dirty="0"/>
          </a:p>
        </p:txBody>
      </p:sp>
      <p:sp>
        <p:nvSpPr>
          <p:cNvPr id="4" name="Footer Placeholder 3"/>
          <p:cNvSpPr>
            <a:spLocks noGrp="1"/>
          </p:cNvSpPr>
          <p:nvPr>
            <p:ph type="ftr" sz="quarter" idx="10"/>
          </p:nvPr>
        </p:nvSpPr>
        <p:spPr/>
        <p:txBody>
          <a:bodyPr/>
          <a:lstStyle/>
          <a:p>
            <a:endParaRPr lang="en-GB"/>
          </a:p>
        </p:txBody>
      </p:sp>
      <p:sp>
        <p:nvSpPr>
          <p:cNvPr id="5" name="Date Placeholder 4"/>
          <p:cNvSpPr>
            <a:spLocks noGrp="1"/>
          </p:cNvSpPr>
          <p:nvPr>
            <p:ph type="dt" sz="half" idx="11"/>
          </p:nvPr>
        </p:nvSpPr>
        <p:spPr/>
        <p:txBody>
          <a:bodyPr/>
          <a:lstStyle/>
          <a:p>
            <a:r>
              <a:rPr lang="en-GB" smtClean="0"/>
              <a:t>© Institute for Fiscal Studies  </a:t>
            </a:r>
            <a:endParaRPr lang="en-GB" baseline="-25000"/>
          </a:p>
        </p:txBody>
      </p:sp>
      <p:graphicFrame>
        <p:nvGraphicFramePr>
          <p:cNvPr id="6" name="Table 5"/>
          <p:cNvGraphicFramePr>
            <a:graphicFrameLocks noGrp="1"/>
          </p:cNvGraphicFramePr>
          <p:nvPr/>
        </p:nvGraphicFramePr>
        <p:xfrm>
          <a:off x="899592" y="2204864"/>
          <a:ext cx="7344815" cy="3026464"/>
        </p:xfrm>
        <a:graphic>
          <a:graphicData uri="http://schemas.openxmlformats.org/drawingml/2006/table">
            <a:tbl>
              <a:tblPr/>
              <a:tblGrid>
                <a:gridCol w="4185458"/>
                <a:gridCol w="1532669"/>
                <a:gridCol w="1626688"/>
              </a:tblGrid>
              <a:tr h="576064">
                <a:tc>
                  <a:txBody>
                    <a:bodyPr/>
                    <a:lstStyle/>
                    <a:p>
                      <a:pPr algn="ctr"/>
                      <a:endParaRPr lang="en-GB" sz="1400" dirty="0">
                        <a:solidFill>
                          <a:srgbClr val="333333"/>
                        </a:solidFill>
                        <a:latin typeface="Noto Sans"/>
                        <a:cs typeface="Times New Roman"/>
                      </a:endParaRPr>
                    </a:p>
                  </a:txBody>
                  <a:tcPr marL="68580" marR="68580" marT="36195" marB="36195">
                    <a:lnL>
                      <a:noFill/>
                    </a:lnL>
                    <a:lnR w="12700" cap="flat" cmpd="sng" algn="ctr">
                      <a:solidFill>
                        <a:srgbClr val="7BAA1E"/>
                      </a:solidFill>
                      <a:prstDash val="solid"/>
                      <a:round/>
                      <a:headEnd type="none" w="med" len="med"/>
                      <a:tailEnd type="none" w="med" len="med"/>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c>
                  <a:txBody>
                    <a:bodyPr/>
                    <a:lstStyle/>
                    <a:p>
                      <a:pPr algn="ctr"/>
                      <a:r>
                        <a:rPr lang="en-GB" sz="1400" b="1" dirty="0" smtClean="0">
                          <a:solidFill>
                            <a:srgbClr val="333333"/>
                          </a:solidFill>
                          <a:latin typeface="Noto Sans"/>
                          <a:cs typeface="Times New Roman"/>
                        </a:rPr>
                        <a:t>Government</a:t>
                      </a:r>
                      <a:r>
                        <a:rPr lang="en-GB" sz="1400" b="1" baseline="0" dirty="0" smtClean="0">
                          <a:solidFill>
                            <a:srgbClr val="333333"/>
                          </a:solidFill>
                          <a:latin typeface="Noto Sans"/>
                          <a:cs typeface="Times New Roman"/>
                        </a:rPr>
                        <a:t> </a:t>
                      </a:r>
                      <a:r>
                        <a:rPr lang="en-GB" sz="1400" b="1" dirty="0" smtClean="0">
                          <a:solidFill>
                            <a:srgbClr val="333333"/>
                          </a:solidFill>
                          <a:latin typeface="Noto Sans"/>
                          <a:cs typeface="Times New Roman"/>
                        </a:rPr>
                        <a:t>plans </a:t>
                      </a:r>
                      <a:r>
                        <a:rPr lang="en-GB" sz="1400" b="1" dirty="0">
                          <a:solidFill>
                            <a:srgbClr val="333333"/>
                          </a:solidFill>
                          <a:latin typeface="Noto Sans"/>
                          <a:cs typeface="Times New Roman"/>
                        </a:rPr>
                        <a:t>in 2020</a:t>
                      </a:r>
                      <a:endParaRPr lang="en-GB" sz="1400" dirty="0">
                        <a:solidFill>
                          <a:srgbClr val="333333"/>
                        </a:solidFill>
                        <a:latin typeface="Noto Sans"/>
                        <a:cs typeface="Times New Roman"/>
                      </a:endParaRPr>
                    </a:p>
                  </a:txBody>
                  <a:tcPr marL="68580" marR="68580" marT="36195" marB="36195">
                    <a:lnL w="12700" cap="flat" cmpd="sng" algn="ctr">
                      <a:solidFill>
                        <a:srgbClr val="7BAA1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c>
                  <a:txBody>
                    <a:bodyPr/>
                    <a:lstStyle/>
                    <a:p>
                      <a:pPr algn="ctr"/>
                      <a:r>
                        <a:rPr lang="en-GB" sz="1400" b="1">
                          <a:solidFill>
                            <a:srgbClr val="333333"/>
                          </a:solidFill>
                          <a:latin typeface="Noto Sans"/>
                          <a:cs typeface="Times New Roman"/>
                        </a:rPr>
                        <a:t>Labour plans in 2020</a:t>
                      </a:r>
                      <a:endParaRPr lang="en-GB" sz="1400">
                        <a:solidFill>
                          <a:srgbClr val="333333"/>
                        </a:solidFill>
                        <a:latin typeface="Noto Sans"/>
                        <a:cs typeface="Times New Roman"/>
                      </a:endParaRPr>
                    </a:p>
                  </a:txBody>
                  <a:tcPr marL="68580" marR="68580" marT="36195" marB="36195">
                    <a:lnL w="12700" cap="flat" cmpd="sng" algn="ctr">
                      <a:solidFill>
                        <a:srgbClr val="FFFFFF"/>
                      </a:solidFill>
                      <a:prstDash val="solid"/>
                      <a:round/>
                      <a:headEnd type="none" w="med" len="med"/>
                      <a:tailEnd type="none" w="med" len="med"/>
                    </a:lnL>
                    <a:lnR>
                      <a:noFill/>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r>
              <a:tr h="943772">
                <a:tc>
                  <a:txBody>
                    <a:bodyPr/>
                    <a:lstStyle/>
                    <a:p>
                      <a:pPr algn="ctr"/>
                      <a:r>
                        <a:rPr lang="en-GB" sz="1400" dirty="0">
                          <a:solidFill>
                            <a:srgbClr val="333333"/>
                          </a:solidFill>
                          <a:latin typeface="Noto Sans"/>
                          <a:cs typeface="Times New Roman"/>
                        </a:rPr>
                        <a:t>Average increase in cost to employer, per employee brought on to minimum wage</a:t>
                      </a:r>
                    </a:p>
                  </a:txBody>
                  <a:tcPr marL="68580" marR="68580" marT="36195" marB="36195">
                    <a:lnL>
                      <a:noFill/>
                    </a:lnL>
                    <a:lnR w="12700" cap="flat" cmpd="sng" algn="ctr">
                      <a:solidFill>
                        <a:srgbClr val="7BAA1E"/>
                      </a:solidFill>
                      <a:prstDash val="solid"/>
                      <a:round/>
                      <a:headEnd type="none" w="med" len="med"/>
                      <a:tailEnd type="none" w="med" len="med"/>
                    </a:lnR>
                    <a:lnT w="12700" cap="flat" cmpd="sng" algn="ctr">
                      <a:solidFill>
                        <a:srgbClr val="7BAA1E"/>
                      </a:solidFill>
                      <a:prstDash val="solid"/>
                      <a:round/>
                      <a:headEnd type="none" w="med" len="med"/>
                      <a:tailEnd type="none" w="med" len="med"/>
                    </a:lnT>
                    <a:lnB>
                      <a:noFill/>
                    </a:lnB>
                  </a:tcPr>
                </a:tc>
                <a:tc>
                  <a:txBody>
                    <a:bodyPr/>
                    <a:lstStyle/>
                    <a:p>
                      <a:pPr algn="ctr"/>
                      <a:r>
                        <a:rPr lang="en-GB" sz="1400" dirty="0">
                          <a:solidFill>
                            <a:srgbClr val="333333"/>
                          </a:solidFill>
                          <a:latin typeface="Noto Sans"/>
                          <a:cs typeface="Times New Roman"/>
                        </a:rPr>
                        <a:t>£480 per year</a:t>
                      </a:r>
                    </a:p>
                    <a:p>
                      <a:pPr algn="ctr"/>
                      <a:r>
                        <a:rPr lang="en-GB" sz="1400" dirty="0">
                          <a:solidFill>
                            <a:srgbClr val="333333"/>
                          </a:solidFill>
                          <a:latin typeface="Noto Sans"/>
                          <a:cs typeface="Times New Roman"/>
                        </a:rPr>
                        <a:t>(4.0%)</a:t>
                      </a:r>
                    </a:p>
                  </a:txBody>
                  <a:tcPr marL="68580" marR="68580" marT="36195" marB="36195">
                    <a:lnL w="12700" cap="flat" cmpd="sng" algn="ctr">
                      <a:solidFill>
                        <a:srgbClr val="7BAA1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A1E"/>
                      </a:solidFill>
                      <a:prstDash val="solid"/>
                      <a:round/>
                      <a:headEnd type="none" w="med" len="med"/>
                      <a:tailEnd type="none" w="med" len="med"/>
                    </a:lnT>
                    <a:lnB>
                      <a:noFill/>
                    </a:lnB>
                  </a:tcPr>
                </a:tc>
                <a:tc>
                  <a:txBody>
                    <a:bodyPr/>
                    <a:lstStyle/>
                    <a:p>
                      <a:pPr algn="ctr"/>
                      <a:r>
                        <a:rPr lang="en-GB" sz="1400" dirty="0">
                          <a:solidFill>
                            <a:srgbClr val="333333"/>
                          </a:solidFill>
                          <a:latin typeface="Noto Sans"/>
                          <a:cs typeface="Times New Roman"/>
                        </a:rPr>
                        <a:t>£2,000 per year</a:t>
                      </a:r>
                    </a:p>
                    <a:p>
                      <a:pPr algn="ctr">
                        <a:tabLst>
                          <a:tab pos="138430" algn="l"/>
                          <a:tab pos="471170" algn="ctr"/>
                        </a:tabLst>
                      </a:pPr>
                      <a:r>
                        <a:rPr lang="en-GB" sz="1400" dirty="0">
                          <a:solidFill>
                            <a:srgbClr val="333333"/>
                          </a:solidFill>
                          <a:latin typeface="Noto Sans"/>
                          <a:cs typeface="Times New Roman"/>
                        </a:rPr>
                        <a:t>		(14.7%)</a:t>
                      </a:r>
                    </a:p>
                  </a:txBody>
                  <a:tcPr marL="68580" marR="68580" marT="36195" marB="36195">
                    <a:lnL w="12700" cap="flat" cmpd="sng" algn="ctr">
                      <a:solidFill>
                        <a:srgbClr val="FFFFFF"/>
                      </a:solidFill>
                      <a:prstDash val="solid"/>
                      <a:round/>
                      <a:headEnd type="none" w="med" len="med"/>
                      <a:tailEnd type="none" w="med" len="med"/>
                    </a:lnL>
                    <a:lnR>
                      <a:noFill/>
                    </a:lnR>
                    <a:lnT w="12700" cap="flat" cmpd="sng" algn="ctr">
                      <a:solidFill>
                        <a:srgbClr val="7BAA1E"/>
                      </a:solidFill>
                      <a:prstDash val="solid"/>
                      <a:round/>
                      <a:headEnd type="none" w="med" len="med"/>
                      <a:tailEnd type="none" w="med" len="med"/>
                    </a:lnT>
                    <a:lnB>
                      <a:noFill/>
                    </a:lnB>
                  </a:tcPr>
                </a:tc>
              </a:tr>
              <a:tr h="753314">
                <a:tc>
                  <a:txBody>
                    <a:bodyPr/>
                    <a:lstStyle/>
                    <a:p>
                      <a:pPr algn="ctr"/>
                      <a:r>
                        <a:rPr lang="en-GB" sz="1400">
                          <a:solidFill>
                            <a:srgbClr val="333333"/>
                          </a:solidFill>
                          <a:latin typeface="Noto Sans"/>
                          <a:cs typeface="Times New Roman"/>
                        </a:rPr>
                        <a:t>Number of employees directly affected by higher minimum wages in 2020–21</a:t>
                      </a:r>
                    </a:p>
                  </a:txBody>
                  <a:tcPr marL="68580" marR="68580" marT="36195" marB="36195">
                    <a:lnL>
                      <a:noFill/>
                    </a:lnL>
                    <a:lnR w="12700" cap="flat" cmpd="sng" algn="ctr">
                      <a:solidFill>
                        <a:srgbClr val="7BAA1E"/>
                      </a:solidFill>
                      <a:prstDash val="solid"/>
                      <a:round/>
                      <a:headEnd type="none" w="med" len="med"/>
                      <a:tailEnd type="none" w="med" len="med"/>
                    </a:lnR>
                    <a:lnT>
                      <a:noFill/>
                    </a:lnT>
                    <a:lnB w="12700" cap="flat" cmpd="sng" algn="ctr">
                      <a:solidFill>
                        <a:srgbClr val="7BAA1E"/>
                      </a:solidFill>
                      <a:prstDash val="solid"/>
                      <a:round/>
                      <a:headEnd type="none" w="med" len="med"/>
                      <a:tailEnd type="none" w="med" len="med"/>
                    </a:lnB>
                  </a:tcPr>
                </a:tc>
                <a:tc>
                  <a:txBody>
                    <a:bodyPr/>
                    <a:lstStyle/>
                    <a:p>
                      <a:pPr algn="ctr"/>
                      <a:r>
                        <a:rPr lang="en-GB" sz="1400">
                          <a:solidFill>
                            <a:srgbClr val="333333"/>
                          </a:solidFill>
                          <a:latin typeface="Noto Sans"/>
                          <a:cs typeface="Times New Roman"/>
                        </a:rPr>
                        <a:t>2.8 million</a:t>
                      </a:r>
                    </a:p>
                  </a:txBody>
                  <a:tcPr marL="68580" marR="68580" marT="36195" marB="36195">
                    <a:lnL w="12700" cap="flat" cmpd="sng" algn="ctr">
                      <a:solidFill>
                        <a:srgbClr val="7BAA1E"/>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7BAA1E"/>
                      </a:solidFill>
                      <a:prstDash val="solid"/>
                      <a:round/>
                      <a:headEnd type="none" w="med" len="med"/>
                      <a:tailEnd type="none" w="med" len="med"/>
                    </a:lnB>
                  </a:tcPr>
                </a:tc>
                <a:tc>
                  <a:txBody>
                    <a:bodyPr/>
                    <a:lstStyle/>
                    <a:p>
                      <a:pPr algn="ctr"/>
                      <a:r>
                        <a:rPr lang="en-GB" sz="1400" dirty="0">
                          <a:solidFill>
                            <a:srgbClr val="333333"/>
                          </a:solidFill>
                          <a:latin typeface="Noto Sans"/>
                          <a:cs typeface="Times New Roman"/>
                        </a:rPr>
                        <a:t>7.1 million</a:t>
                      </a:r>
                    </a:p>
                  </a:txBody>
                  <a:tcPr marL="68580" marR="68580" marT="36195" marB="36195">
                    <a:lnL w="12700" cap="flat" cmpd="sng" algn="ctr">
                      <a:solidFill>
                        <a:srgbClr val="FFFFFF"/>
                      </a:solidFill>
                      <a:prstDash val="solid"/>
                      <a:round/>
                      <a:headEnd type="none" w="med" len="med"/>
                      <a:tailEnd type="none" w="med" len="med"/>
                    </a:lnL>
                    <a:lnR>
                      <a:noFill/>
                    </a:lnR>
                    <a:lnT>
                      <a:noFill/>
                    </a:lnT>
                    <a:lnB w="12700" cap="flat" cmpd="sng" algn="ctr">
                      <a:solidFill>
                        <a:srgbClr val="7BAA1E"/>
                      </a:solidFill>
                      <a:prstDash val="solid"/>
                      <a:round/>
                      <a:headEnd type="none" w="med" len="med"/>
                      <a:tailEnd type="none" w="med" len="med"/>
                    </a:lnB>
                  </a:tcPr>
                </a:tc>
              </a:tr>
              <a:tr h="753314">
                <a:tc>
                  <a:txBody>
                    <a:bodyPr/>
                    <a:lstStyle/>
                    <a:p>
                      <a:pPr algn="ctr"/>
                      <a:r>
                        <a:rPr lang="en-GB" sz="1400" dirty="0">
                          <a:solidFill>
                            <a:srgbClr val="333333"/>
                          </a:solidFill>
                          <a:latin typeface="Noto Sans"/>
                          <a:cs typeface="Times New Roman"/>
                        </a:rPr>
                        <a:t>Total directly increase in employer costs:</a:t>
                      </a:r>
                    </a:p>
                  </a:txBody>
                  <a:tcPr marL="68580" marR="68580" marT="36195" marB="36195">
                    <a:lnL>
                      <a:noFill/>
                    </a:lnL>
                    <a:lnR w="12700" cap="flat" cmpd="sng" algn="ctr">
                      <a:solidFill>
                        <a:srgbClr val="7BAA1E"/>
                      </a:solidFill>
                      <a:prstDash val="solid"/>
                      <a:round/>
                      <a:headEnd type="none" w="med" len="med"/>
                      <a:tailEnd type="none" w="med" len="med"/>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c>
                  <a:txBody>
                    <a:bodyPr/>
                    <a:lstStyle/>
                    <a:p>
                      <a:pPr algn="ctr"/>
                      <a:r>
                        <a:rPr lang="en-GB" sz="1400">
                          <a:solidFill>
                            <a:srgbClr val="333333"/>
                          </a:solidFill>
                          <a:latin typeface="Noto Sans"/>
                          <a:cs typeface="Times New Roman"/>
                        </a:rPr>
                        <a:t>£1.3bn per year</a:t>
                      </a:r>
                    </a:p>
                    <a:p>
                      <a:pPr algn="ctr"/>
                      <a:r>
                        <a:rPr lang="en-GB" sz="1400">
                          <a:solidFill>
                            <a:srgbClr val="333333"/>
                          </a:solidFill>
                          <a:latin typeface="Noto Sans"/>
                          <a:cs typeface="Times New Roman"/>
                        </a:rPr>
                        <a:t>(0.1%)</a:t>
                      </a:r>
                    </a:p>
                  </a:txBody>
                  <a:tcPr marL="68580" marR="68580" marT="36195" marB="36195">
                    <a:lnL w="12700" cap="flat" cmpd="sng" algn="ctr">
                      <a:solidFill>
                        <a:srgbClr val="7BAA1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c>
                  <a:txBody>
                    <a:bodyPr/>
                    <a:lstStyle/>
                    <a:p>
                      <a:pPr algn="ctr"/>
                      <a:r>
                        <a:rPr lang="en-GB" sz="1400" dirty="0">
                          <a:solidFill>
                            <a:srgbClr val="333333"/>
                          </a:solidFill>
                          <a:latin typeface="Noto Sans"/>
                          <a:cs typeface="Times New Roman"/>
                        </a:rPr>
                        <a:t>£14.1bn per year</a:t>
                      </a:r>
                    </a:p>
                    <a:p>
                      <a:pPr algn="ctr"/>
                      <a:r>
                        <a:rPr lang="en-GB" sz="1400" dirty="0">
                          <a:solidFill>
                            <a:srgbClr val="333333"/>
                          </a:solidFill>
                          <a:latin typeface="Noto Sans"/>
                          <a:cs typeface="Times New Roman"/>
                        </a:rPr>
                        <a:t>(1.5%)</a:t>
                      </a:r>
                    </a:p>
                  </a:txBody>
                  <a:tcPr marL="68580" marR="68580" marT="36195" marB="36195">
                    <a:lnL w="12700" cap="flat" cmpd="sng" algn="ctr">
                      <a:solidFill>
                        <a:srgbClr val="FFFFFF"/>
                      </a:solidFill>
                      <a:prstDash val="solid"/>
                      <a:round/>
                      <a:headEnd type="none" w="med" len="med"/>
                      <a:tailEnd type="none" w="med" len="med"/>
                    </a:lnL>
                    <a:lnR>
                      <a:noFill/>
                    </a:lnR>
                    <a:lnT w="12700" cap="flat" cmpd="sng" algn="ctr">
                      <a:solidFill>
                        <a:srgbClr val="7BAA1E"/>
                      </a:solidFill>
                      <a:prstDash val="solid"/>
                      <a:round/>
                      <a:headEnd type="none" w="med" len="med"/>
                      <a:tailEnd type="none" w="med" len="med"/>
                    </a:lnT>
                    <a:lnB w="12700" cap="flat" cmpd="sng" algn="ctr">
                      <a:solidFill>
                        <a:srgbClr val="7BAA1E"/>
                      </a:solidFill>
                      <a:prstDash val="solid"/>
                      <a:round/>
                      <a:headEnd type="none" w="med" len="med"/>
                      <a:tailEnd type="none" w="med" len="med"/>
                    </a:lnB>
                  </a:tcPr>
                </a:tc>
              </a:tr>
            </a:tbl>
          </a:graphicData>
        </a:graphic>
      </p:graphicFrame>
      <p:sp>
        <p:nvSpPr>
          <p:cNvPr id="7" name="Rectangle 6"/>
          <p:cNvSpPr/>
          <p:nvPr/>
        </p:nvSpPr>
        <p:spPr>
          <a:xfrm>
            <a:off x="1115616" y="5373216"/>
            <a:ext cx="7344816" cy="769441"/>
          </a:xfrm>
          <a:prstGeom prst="rect">
            <a:avLst/>
          </a:prstGeom>
        </p:spPr>
        <p:txBody>
          <a:bodyPr wrap="square">
            <a:spAutoFit/>
          </a:bodyPr>
          <a:lstStyle/>
          <a:p>
            <a:r>
              <a:rPr lang="en-GB" sz="1100" dirty="0" smtClean="0">
                <a:latin typeface="+mj-lt"/>
              </a:rPr>
              <a:t>Note: Costs measured relative to a baseline scenario in which all current (2017–18) minimum wage rates and the NLW are uprated in line with average earnings. Employer cost includes both wages and salaries paid to employees and employer National Insurance contributions. It does not include any mandatory employer pension contributions under automatic enrolment.</a:t>
            </a:r>
            <a:endParaRPr lang="en-GB" sz="1100" dirty="0">
              <a:latin typeface="+mj-lt"/>
            </a:endParaRPr>
          </a:p>
        </p:txBody>
      </p:sp>
      <p:sp>
        <p:nvSpPr>
          <p:cNvPr id="8" name="Rectangle 7"/>
          <p:cNvSpPr/>
          <p:nvPr/>
        </p:nvSpPr>
        <p:spPr>
          <a:xfrm>
            <a:off x="827584" y="1484784"/>
            <a:ext cx="7272808" cy="523220"/>
          </a:xfrm>
          <a:prstGeom prst="rect">
            <a:avLst/>
          </a:prstGeom>
        </p:spPr>
        <p:txBody>
          <a:bodyPr wrap="square">
            <a:spAutoFit/>
          </a:bodyPr>
          <a:lstStyle/>
          <a:p>
            <a:r>
              <a:rPr lang="en-GB" sz="1400" b="1" dirty="0" smtClean="0">
                <a:latin typeface="+mj-lt"/>
              </a:rPr>
              <a:t>Increases in employer cost in 2020-21 compared to 2017-18 as a result of higher minimum wages</a:t>
            </a:r>
            <a:endParaRPr lang="en-GB" sz="1400" dirty="0">
              <a:latin typeface="+mj-lt"/>
            </a:endParaRPr>
          </a:p>
        </p:txBody>
      </p:sp>
      <p:sp>
        <p:nvSpPr>
          <p:cNvPr id="9" name="Rectangle 8"/>
          <p:cNvSpPr/>
          <p:nvPr/>
        </p:nvSpPr>
        <p:spPr>
          <a:xfrm>
            <a:off x="3707904" y="6381328"/>
            <a:ext cx="4572000" cy="276999"/>
          </a:xfrm>
          <a:prstGeom prst="rect">
            <a:avLst/>
          </a:prstGeom>
        </p:spPr>
        <p:txBody>
          <a:bodyPr>
            <a:spAutoFit/>
          </a:bodyPr>
          <a:lstStyle/>
          <a:p>
            <a:r>
              <a:rPr lang="en-GB" sz="1200" dirty="0" smtClean="0">
                <a:latin typeface="+mj-lt"/>
              </a:rPr>
              <a:t>Source: Cribb, Joyce and Norris </a:t>
            </a:r>
            <a:r>
              <a:rPr lang="en-GB" sz="1200" dirty="0" err="1" smtClean="0">
                <a:latin typeface="+mj-lt"/>
              </a:rPr>
              <a:t>Keiller</a:t>
            </a:r>
            <a:r>
              <a:rPr lang="en-GB" sz="1200" dirty="0" smtClean="0">
                <a:latin typeface="+mj-lt"/>
              </a:rPr>
              <a:t> (2017)</a:t>
            </a:r>
            <a:endParaRPr lang="en-GB" sz="1200" dirty="0">
              <a:latin typeface="+mj-lt"/>
            </a:endParaRP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27063"/>
            <a:ext cx="7345188" cy="785812"/>
          </a:xfrm>
        </p:spPr>
        <p:txBody>
          <a:bodyPr/>
          <a:lstStyle/>
          <a:p>
            <a:r>
              <a:rPr lang="en-GB" dirty="0" smtClean="0"/>
              <a:t>Incentives to employ younger workers and, particularly, apprentices</a:t>
            </a:r>
            <a:endParaRPr lang="en-GB" dirty="0"/>
          </a:p>
        </p:txBody>
      </p:sp>
      <p:sp>
        <p:nvSpPr>
          <p:cNvPr id="4" name="Footer Placeholder 3"/>
          <p:cNvSpPr>
            <a:spLocks noGrp="1"/>
          </p:cNvSpPr>
          <p:nvPr>
            <p:ph type="ftr" sz="quarter" idx="10"/>
          </p:nvPr>
        </p:nvSpPr>
        <p:spPr/>
        <p:txBody>
          <a:bodyPr/>
          <a:lstStyle/>
          <a:p>
            <a:endParaRPr lang="en-GB"/>
          </a:p>
        </p:txBody>
      </p:sp>
      <p:sp>
        <p:nvSpPr>
          <p:cNvPr id="5" name="Date Placeholder 4"/>
          <p:cNvSpPr>
            <a:spLocks noGrp="1"/>
          </p:cNvSpPr>
          <p:nvPr>
            <p:ph type="dt" sz="half" idx="11"/>
          </p:nvPr>
        </p:nvSpPr>
        <p:spPr/>
        <p:txBody>
          <a:bodyPr/>
          <a:lstStyle/>
          <a:p>
            <a:r>
              <a:rPr lang="en-GB" smtClean="0"/>
              <a:t>© Institute for Fiscal Studies  </a:t>
            </a:r>
            <a:endParaRPr lang="en-GB" baseline="-25000"/>
          </a:p>
        </p:txBody>
      </p:sp>
      <p:graphicFrame>
        <p:nvGraphicFramePr>
          <p:cNvPr id="6" name="Chart 5"/>
          <p:cNvGraphicFramePr/>
          <p:nvPr/>
        </p:nvGraphicFramePr>
        <p:xfrm>
          <a:off x="611560" y="1988840"/>
          <a:ext cx="7776864" cy="40153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3568" y="1484784"/>
            <a:ext cx="8031366" cy="523220"/>
          </a:xfrm>
          <a:prstGeom prst="rect">
            <a:avLst/>
          </a:prstGeom>
          <a:noFill/>
        </p:spPr>
        <p:txBody>
          <a:bodyPr wrap="square" rtlCol="0">
            <a:spAutoFit/>
          </a:bodyPr>
          <a:lstStyle/>
          <a:p>
            <a:r>
              <a:rPr lang="en-GB" sz="1400" b="1" dirty="0" smtClean="0">
                <a:latin typeface="+mj-lt"/>
              </a:rPr>
              <a:t>Employer cost of employing example individuals at the applicable </a:t>
            </a:r>
          </a:p>
          <a:p>
            <a:r>
              <a:rPr lang="en-GB" sz="1400" b="1" dirty="0" smtClean="0">
                <a:latin typeface="+mj-lt"/>
              </a:rPr>
              <a:t>national minimum/living wage for 35 hours a week, excluding training costs, in 2017–18</a:t>
            </a:r>
            <a:endParaRPr lang="en-GB" sz="1400" dirty="0">
              <a:latin typeface="+mj-lt"/>
            </a:endParaRPr>
          </a:p>
        </p:txBody>
      </p:sp>
      <p:sp>
        <p:nvSpPr>
          <p:cNvPr id="8" name="Rectangle 7"/>
          <p:cNvSpPr/>
          <p:nvPr/>
        </p:nvSpPr>
        <p:spPr>
          <a:xfrm>
            <a:off x="899592" y="6093296"/>
            <a:ext cx="6840760" cy="553998"/>
          </a:xfrm>
          <a:prstGeom prst="rect">
            <a:avLst/>
          </a:prstGeom>
        </p:spPr>
        <p:txBody>
          <a:bodyPr wrap="square">
            <a:spAutoFit/>
          </a:bodyPr>
          <a:lstStyle/>
          <a:p>
            <a:r>
              <a:rPr lang="en-GB" sz="1000" dirty="0" smtClean="0">
                <a:latin typeface="+mj-lt"/>
              </a:rPr>
              <a:t>Note: Employer cost includes earnings, employer NICs, minimum employer contribution to workplace pensions (at long-run minimum of 3% of qualifying earnings) and the apprenticeship levy.  Source: </a:t>
            </a:r>
            <a:r>
              <a:rPr lang="en-GB" sz="1000" dirty="0" err="1" smtClean="0">
                <a:latin typeface="+mj-lt"/>
              </a:rPr>
              <a:t>Amin</a:t>
            </a:r>
            <a:r>
              <a:rPr lang="en-GB" sz="1000" dirty="0" smtClean="0">
                <a:latin typeface="+mj-lt"/>
              </a:rPr>
              <a:t> Smith, Cribb and Sibieta (2017)</a:t>
            </a:r>
            <a:endParaRPr lang="en-GB" sz="1000" dirty="0">
              <a:latin typeface="+mj-l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4" name="Date Placeholder 3"/>
          <p:cNvSpPr>
            <a:spLocks noGrp="1"/>
          </p:cNvSpPr>
          <p:nvPr>
            <p:ph type="dt" sz="half" idx="11"/>
          </p:nvPr>
        </p:nvSpPr>
        <p:spPr/>
        <p:txBody>
          <a:bodyPr/>
          <a:lstStyle/>
          <a:p>
            <a:r>
              <a:rPr lang="en-GB" smtClean="0"/>
              <a:t>© Institute for Fiscal Studies  </a:t>
            </a:r>
            <a:endParaRPr lang="en-GB" baseline="-25000"/>
          </a:p>
        </p:txBody>
      </p:sp>
      <p:sp>
        <p:nvSpPr>
          <p:cNvPr id="5" name="Content Placeholder 4"/>
          <p:cNvSpPr>
            <a:spLocks noGrp="1"/>
          </p:cNvSpPr>
          <p:nvPr>
            <p:ph idx="1"/>
          </p:nvPr>
        </p:nvSpPr>
        <p:spPr>
          <a:xfrm>
            <a:off x="611560" y="1268760"/>
            <a:ext cx="8138864" cy="5173724"/>
          </a:xfrm>
        </p:spPr>
        <p:txBody>
          <a:bodyPr/>
          <a:lstStyle/>
          <a:p>
            <a:r>
              <a:rPr lang="en-GB" dirty="0" smtClean="0"/>
              <a:t>Currently a bit of headroom against 2020-21 target for budget deficit</a:t>
            </a:r>
          </a:p>
          <a:p>
            <a:pPr marL="742950" lvl="2" indent="-342900"/>
            <a:r>
              <a:rPr lang="en-GB" dirty="0" smtClean="0"/>
              <a:t>But lots of uncertainty around path of economy and public finances</a:t>
            </a:r>
          </a:p>
          <a:p>
            <a:pPr marL="742950" lvl="2" indent="-342900"/>
            <a:r>
              <a:rPr lang="en-GB" dirty="0" smtClean="0"/>
              <a:t>Commitment to eliminate deficit by mid 2020s would require more tightening at some point, even under current forecasts</a:t>
            </a:r>
          </a:p>
          <a:p>
            <a:r>
              <a:rPr lang="en-GB" dirty="0" smtClean="0"/>
              <a:t>Benefit cuts are reducing incomes of working age households in the bottom half of the income distribution; growing as inflation bites</a:t>
            </a:r>
          </a:p>
          <a:p>
            <a:pPr marL="742950" lvl="2" indent="-342900"/>
            <a:r>
              <a:rPr lang="en-GB" dirty="0" smtClean="0"/>
              <a:t>But will also strengthen work incentives</a:t>
            </a:r>
          </a:p>
          <a:p>
            <a:r>
              <a:rPr lang="en-GB" dirty="0" smtClean="0"/>
              <a:t>Increased NLW particularly affects part-time employees, women, Northern England and significantly increases employer costs</a:t>
            </a:r>
          </a:p>
          <a:p>
            <a:pPr lvl="3">
              <a:buFont typeface="Arial" pitchFamily="34" charset="0"/>
              <a:buChar char="•"/>
            </a:pPr>
            <a:r>
              <a:rPr lang="en-GB" dirty="0" smtClean="0"/>
              <a:t>Density of wage distribution means going beyond current plan could have much bigger impacts</a:t>
            </a:r>
          </a:p>
          <a:p>
            <a:pPr lvl="3">
              <a:buFont typeface="Arial" pitchFamily="34" charset="0"/>
              <a:buChar char="•"/>
            </a:pPr>
            <a:r>
              <a:rPr lang="en-GB" dirty="0" smtClean="0"/>
              <a:t>Now significant differences in cost of employing workers of different ages, plus much lower cost of employing apprentices</a:t>
            </a:r>
          </a:p>
          <a:p>
            <a:pPr marL="742950" lvl="2" indent="-342900"/>
            <a:endParaRPr lang="en-GB" dirty="0" smtClean="0"/>
          </a:p>
          <a:p>
            <a:pPr marL="455612" lvl="1" indent="-342900"/>
            <a:endParaRPr lang="en-GB" dirty="0" smtClean="0"/>
          </a:p>
        </p:txBody>
      </p:sp>
    </p:spTree>
    <p:extLst>
      <p:ext uri="{BB962C8B-B14F-4D97-AF65-F5344CB8AC3E}">
        <p14:creationId xmlns:p14="http://schemas.microsoft.com/office/powerpoint/2010/main" xmlns="" val="220141447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Budget 2017 forecast: deficit</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06214604"/>
              </p:ext>
            </p:extLst>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4"/>
          <p:cNvSpPr>
            <a:spLocks noGrp="1"/>
          </p:cNvSpPr>
          <p:nvPr>
            <p:ph type="ftr" sz="quarter" idx="3"/>
          </p:nvPr>
        </p:nvSpPr>
        <p:spPr>
          <a:xfrm>
            <a:off x="612000" y="6390000"/>
            <a:ext cx="2895600" cy="365125"/>
          </a:xfrm>
        </p:spPr>
        <p:txBody>
          <a:bodyPr/>
          <a:lstStyle/>
          <a:p>
            <a:r>
              <a:rPr lang="en-GB" smtClean="0">
                <a:solidFill>
                  <a:srgbClr val="666666"/>
                </a:solidFill>
              </a:rPr>
              <a:t>Where next for tax &amp; spend?</a:t>
            </a:r>
            <a:endParaRPr lang="en-GB" dirty="0">
              <a:solidFill>
                <a:srgbClr val="666666"/>
              </a:solidFill>
            </a:endParaRPr>
          </a:p>
        </p:txBody>
      </p:sp>
      <p:sp>
        <p:nvSpPr>
          <p:cNvPr id="10" name="Content Placeholder 2"/>
          <p:cNvSpPr txBox="1">
            <a:spLocks/>
          </p:cNvSpPr>
          <p:nvPr/>
        </p:nvSpPr>
        <p:spPr>
          <a:xfrm>
            <a:off x="611560" y="6141936"/>
            <a:ext cx="6984776" cy="167384"/>
          </a:xfrm>
          <a:prstGeom prst="rect">
            <a:avLst/>
          </a:prstGeom>
        </p:spPr>
        <p:txBody>
          <a:bodyPr vert="horz" lIns="0" tIns="0" rIns="0" bIns="0" rtlCol="0">
            <a:normAutofit/>
          </a:bodyPr>
          <a:lstStyle/>
          <a:p>
            <a:r>
              <a:rPr lang="en-GB" sz="1000" b="1" dirty="0" smtClean="0">
                <a:solidFill>
                  <a:srgbClr val="333333"/>
                </a:solidFill>
                <a:latin typeface="Noto Sans"/>
                <a:cs typeface="+mn-cs"/>
              </a:rPr>
              <a:t>Source: Office for Budget Responsibility.</a:t>
            </a:r>
            <a:endParaRPr lang="en-GB" sz="1000" b="1" dirty="0">
              <a:solidFill>
                <a:srgbClr val="333333"/>
              </a:solidFill>
              <a:latin typeface="Noto Sans"/>
              <a:cs typeface="+mn-cs"/>
            </a:endParaRPr>
          </a:p>
        </p:txBody>
      </p:sp>
    </p:spTree>
    <p:extLst>
      <p:ext uri="{BB962C8B-B14F-4D97-AF65-F5344CB8AC3E}">
        <p14:creationId xmlns:p14="http://schemas.microsoft.com/office/powerpoint/2010/main" xmlns="" val="578493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Budget 2017 forecast: deficit</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06214604"/>
              </p:ext>
            </p:extLst>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4"/>
          <p:cNvSpPr>
            <a:spLocks noGrp="1"/>
          </p:cNvSpPr>
          <p:nvPr>
            <p:ph type="ftr" sz="quarter" idx="3"/>
          </p:nvPr>
        </p:nvSpPr>
        <p:spPr>
          <a:xfrm>
            <a:off x="612000" y="6390000"/>
            <a:ext cx="2895600" cy="365125"/>
          </a:xfrm>
        </p:spPr>
        <p:txBody>
          <a:bodyPr/>
          <a:lstStyle/>
          <a:p>
            <a:r>
              <a:rPr lang="en-GB" smtClean="0">
                <a:solidFill>
                  <a:srgbClr val="666666"/>
                </a:solidFill>
              </a:rPr>
              <a:t>Where next for tax &amp; spend?</a:t>
            </a:r>
            <a:endParaRPr lang="en-GB" dirty="0">
              <a:solidFill>
                <a:srgbClr val="666666"/>
              </a:solidFill>
            </a:endParaRPr>
          </a:p>
        </p:txBody>
      </p:sp>
      <p:sp>
        <p:nvSpPr>
          <p:cNvPr id="11" name="TextBox 1"/>
          <p:cNvSpPr txBox="1"/>
          <p:nvPr/>
        </p:nvSpPr>
        <p:spPr>
          <a:xfrm>
            <a:off x="6876256" y="3429000"/>
            <a:ext cx="1656184" cy="57606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GB" sz="1600" dirty="0" smtClean="0">
                <a:solidFill>
                  <a:srgbClr val="FF0000"/>
                </a:solidFill>
              </a:rPr>
              <a:t>2% of GDP limit</a:t>
            </a:r>
          </a:p>
          <a:p>
            <a:pPr fontAlgn="auto">
              <a:spcBef>
                <a:spcPts val="0"/>
              </a:spcBef>
              <a:spcAft>
                <a:spcPts val="0"/>
              </a:spcAft>
            </a:pPr>
            <a:r>
              <a:rPr lang="en-GB" sz="1600" dirty="0" smtClean="0">
                <a:solidFill>
                  <a:srgbClr val="FF0000"/>
                </a:solidFill>
              </a:rPr>
              <a:t>on structural deficit </a:t>
            </a:r>
          </a:p>
        </p:txBody>
      </p:sp>
      <p:cxnSp>
        <p:nvCxnSpPr>
          <p:cNvPr id="12" name="Straight Connector 11"/>
          <p:cNvCxnSpPr/>
          <p:nvPr/>
        </p:nvCxnSpPr>
        <p:spPr>
          <a:xfrm>
            <a:off x="7319734" y="3983474"/>
            <a:ext cx="7200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611560" y="6141936"/>
            <a:ext cx="6984776" cy="167384"/>
          </a:xfrm>
          <a:prstGeom prst="rect">
            <a:avLst/>
          </a:prstGeom>
        </p:spPr>
        <p:txBody>
          <a:bodyPr vert="horz" lIns="0" tIns="0" rIns="0" bIns="0" rtlCol="0">
            <a:normAutofit/>
          </a:bodyPr>
          <a:lstStyle/>
          <a:p>
            <a:r>
              <a:rPr lang="en-GB" sz="1000" b="1" dirty="0" smtClean="0">
                <a:solidFill>
                  <a:srgbClr val="333333"/>
                </a:solidFill>
                <a:latin typeface="Noto Sans"/>
                <a:cs typeface="+mn-cs"/>
              </a:rPr>
              <a:t>Source: Office for Budget Responsibility.</a:t>
            </a:r>
            <a:endParaRPr lang="en-GB" sz="1000" b="1" dirty="0">
              <a:solidFill>
                <a:srgbClr val="333333"/>
              </a:solidFill>
              <a:latin typeface="Noto Sans"/>
              <a:cs typeface="+mn-cs"/>
            </a:endParaRPr>
          </a:p>
        </p:txBody>
      </p:sp>
    </p:spTree>
    <p:extLst>
      <p:ext uri="{BB962C8B-B14F-4D97-AF65-F5344CB8AC3E}">
        <p14:creationId xmlns:p14="http://schemas.microsoft.com/office/powerpoint/2010/main" xmlns="" val="5784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6552288" cy="404728"/>
          </a:xfrm>
        </p:spPr>
        <p:txBody>
          <a:bodyPr>
            <a:normAutofit fontScale="90000"/>
          </a:bodyPr>
          <a:lstStyle/>
          <a:p>
            <a:r>
              <a:rPr lang="en-GB" dirty="0" smtClean="0"/>
              <a:t>Long run impact of tax and benefit reforms </a:t>
            </a:r>
            <a:br>
              <a:rPr lang="en-GB" dirty="0" smtClean="0"/>
            </a:br>
            <a:r>
              <a:rPr lang="en-GB" sz="1800" dirty="0" smtClean="0"/>
              <a:t>May 2015 – April 2020 (including universal credit) </a:t>
            </a:r>
            <a:endParaRPr lang="en-GB" sz="1800" dirty="0"/>
          </a:p>
        </p:txBody>
      </p:sp>
      <p:graphicFrame>
        <p:nvGraphicFramePr>
          <p:cNvPr id="5" name="Object 4"/>
          <p:cNvGraphicFramePr>
            <a:graphicFrameLocks noGrp="1" noChangeAspect="1"/>
          </p:cNvGraphicFramePr>
          <p:nvPr>
            <p:ph idx="1"/>
          </p:nvPr>
        </p:nvGraphicFramePr>
        <p:xfrm>
          <a:off x="395536" y="1196752"/>
          <a:ext cx="8280920" cy="483061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187624" y="6021288"/>
            <a:ext cx="6768752" cy="261610"/>
          </a:xfrm>
          <a:prstGeom prst="rect">
            <a:avLst/>
          </a:prstGeom>
        </p:spPr>
        <p:txBody>
          <a:bodyPr wrap="square">
            <a:spAutoFit/>
          </a:bodyPr>
          <a:lstStyle/>
          <a:p>
            <a:pPr eaLnBrk="1" fontAlgn="auto" hangingPunct="1">
              <a:spcBef>
                <a:spcPts val="0"/>
              </a:spcBef>
              <a:spcAft>
                <a:spcPts val="0"/>
              </a:spcAft>
            </a:pPr>
            <a:r>
              <a:rPr lang="en-GB" sz="1100" baseline="0" dirty="0" smtClean="0">
                <a:solidFill>
                  <a:srgbClr val="333333"/>
                </a:solidFill>
                <a:latin typeface="Noto Sans"/>
              </a:rPr>
              <a:t>Note: Assumes full take-up of means-tested benefits and tax credits and all changes fully in place</a:t>
            </a:r>
            <a:endParaRPr lang="en-GB" sz="1100" baseline="0" dirty="0">
              <a:solidFill>
                <a:srgbClr val="333333"/>
              </a:solidFill>
              <a:latin typeface="Noto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 changes coming up</a:t>
            </a:r>
          </a:p>
        </p:txBody>
      </p:sp>
      <p:sp>
        <p:nvSpPr>
          <p:cNvPr id="3" name="Content Placeholder 2"/>
          <p:cNvSpPr>
            <a:spLocks noGrp="1"/>
          </p:cNvSpPr>
          <p:nvPr>
            <p:ph idx="1"/>
          </p:nvPr>
        </p:nvSpPr>
        <p:spPr>
          <a:xfrm>
            <a:off x="611560" y="1340768"/>
            <a:ext cx="7848600" cy="4121128"/>
          </a:xfrm>
        </p:spPr>
        <p:txBody>
          <a:bodyPr/>
          <a:lstStyle/>
          <a:p>
            <a:pPr marL="342900" lvl="1" indent="-342900">
              <a:buChar char="•"/>
            </a:pPr>
            <a:r>
              <a:rPr lang="en-GB" dirty="0" smtClean="0">
                <a:ea typeface="+mn-ea"/>
                <a:cs typeface="+mn-cs"/>
              </a:rPr>
              <a:t>Almost nothing entirely “new”, but...</a:t>
            </a:r>
          </a:p>
          <a:p>
            <a:pPr marL="342900" lvl="1" indent="-342900">
              <a:buChar char="•"/>
            </a:pPr>
            <a:endParaRPr lang="en-GB" dirty="0" smtClean="0">
              <a:ea typeface="+mn-ea"/>
              <a:cs typeface="+mn-cs"/>
            </a:endParaRPr>
          </a:p>
          <a:p>
            <a:pPr marL="342900" lvl="1" indent="-342900">
              <a:buChar char="•"/>
            </a:pPr>
            <a:r>
              <a:rPr lang="en-GB" dirty="0" smtClean="0">
                <a:ea typeface="+mn-ea"/>
                <a:cs typeface="+mn-cs"/>
              </a:rPr>
              <a:t>...freeze on most working-age benefits continues in April 2018 and 2019</a:t>
            </a:r>
          </a:p>
          <a:p>
            <a:pPr marL="742950" lvl="2" indent="-342900"/>
            <a:r>
              <a:rPr lang="en-GB" sz="1600" dirty="0" smtClean="0">
                <a:ea typeface="+mn-ea"/>
                <a:cs typeface="+mn-cs"/>
              </a:rPr>
              <a:t>Impact set to increase due to higher inflation</a:t>
            </a:r>
          </a:p>
          <a:p>
            <a:pPr marL="742950" lvl="2" indent="-342900"/>
            <a:r>
              <a:rPr lang="en-GB" sz="1600" dirty="0" smtClean="0">
                <a:ea typeface="+mn-ea"/>
                <a:cs typeface="+mn-cs"/>
              </a:rPr>
              <a:t>Under current OBR forecasts, real value of these benefits to fall by 5% between now and 2020; reducing annual spending by £3bn per year</a:t>
            </a:r>
          </a:p>
          <a:p>
            <a:pPr marL="342900" lvl="1" indent="-342900">
              <a:buChar char="•"/>
            </a:pPr>
            <a:endParaRPr lang="en-GB" dirty="0" smtClean="0">
              <a:ea typeface="+mn-ea"/>
              <a:cs typeface="+mn-cs"/>
            </a:endParaRPr>
          </a:p>
          <a:p>
            <a:pPr marL="342900" lvl="1" indent="-342900">
              <a:buChar char="•"/>
            </a:pPr>
            <a:r>
              <a:rPr lang="en-GB" dirty="0" smtClean="0"/>
              <a:t>...and big cuts continue to be phased in</a:t>
            </a:r>
          </a:p>
          <a:p>
            <a:pPr marL="742950" lvl="2" indent="-342900"/>
            <a:r>
              <a:rPr lang="en-GB" sz="1600" dirty="0" smtClean="0"/>
              <a:t>Child tax credits</a:t>
            </a:r>
          </a:p>
          <a:p>
            <a:pPr marL="742950" lvl="2" indent="-342900"/>
            <a:r>
              <a:rPr lang="en-GB" sz="1600" dirty="0" smtClean="0"/>
              <a:t>Employment and Support Allowance</a:t>
            </a:r>
          </a:p>
          <a:p>
            <a:pPr marL="742950" lvl="2" indent="-342900"/>
            <a:r>
              <a:rPr lang="en-GB" sz="1600" dirty="0" smtClean="0"/>
              <a:t>Introduction of universal credit</a:t>
            </a:r>
          </a:p>
          <a:p>
            <a:pPr marL="342900" lvl="1" indent="-342900">
              <a:buChar char="•"/>
            </a:pPr>
            <a:endParaRPr lang="en-GB" dirty="0" smtClean="0">
              <a:ea typeface="+mn-ea"/>
              <a:cs typeface="+mn-cs"/>
            </a:endParaRPr>
          </a:p>
        </p:txBody>
      </p:sp>
      <p:sp>
        <p:nvSpPr>
          <p:cNvPr id="4" name="Date Placeholder 3"/>
          <p:cNvSpPr>
            <a:spLocks noGrp="1"/>
          </p:cNvSpPr>
          <p:nvPr>
            <p:ph type="dt" sz="half" idx="11"/>
          </p:nvPr>
        </p:nvSpPr>
        <p:spPr/>
        <p:txBody>
          <a:bodyPr/>
          <a:lstStyle/>
          <a:p>
            <a:r>
              <a:rPr lang="en-GB" smtClean="0"/>
              <a:t>© Institute for Fiscal Studies  </a:t>
            </a:r>
            <a:endParaRPr lang="en-GB" baseline="-250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848600" cy="598512"/>
          </a:xfrm>
        </p:spPr>
        <p:txBody>
          <a:bodyPr/>
          <a:lstStyle/>
          <a:p>
            <a:r>
              <a:rPr lang="en-GB" dirty="0" smtClean="0"/>
              <a:t>Changes being phased in (starting last April)</a:t>
            </a:r>
          </a:p>
        </p:txBody>
      </p:sp>
      <p:sp>
        <p:nvSpPr>
          <p:cNvPr id="3" name="Content Placeholder 2"/>
          <p:cNvSpPr>
            <a:spLocks noGrp="1"/>
          </p:cNvSpPr>
          <p:nvPr>
            <p:ph idx="1"/>
          </p:nvPr>
        </p:nvSpPr>
        <p:spPr>
          <a:xfrm>
            <a:off x="611560" y="836712"/>
            <a:ext cx="7848600" cy="5886227"/>
          </a:xfrm>
        </p:spPr>
        <p:txBody>
          <a:bodyPr/>
          <a:lstStyle/>
          <a:p>
            <a:pPr marL="342900" lvl="1" indent="-342900">
              <a:buChar char="•"/>
            </a:pPr>
            <a:r>
              <a:rPr lang="en-GB" sz="2000" dirty="0" smtClean="0"/>
              <a:t>Extra tax credits for third and subsequent children abolished for new claimants and new births</a:t>
            </a:r>
          </a:p>
          <a:p>
            <a:pPr marL="742950" lvl="2" indent="-342900"/>
            <a:r>
              <a:rPr lang="en-GB" sz="1600" dirty="0" smtClean="0"/>
              <a:t>Currently around 900k families get average of £3,670 per year of support for 3</a:t>
            </a:r>
            <a:r>
              <a:rPr lang="en-GB" sz="1600" baseline="30000" dirty="0" smtClean="0"/>
              <a:t>rd</a:t>
            </a:r>
            <a:r>
              <a:rPr lang="en-GB" sz="1600" dirty="0" smtClean="0"/>
              <a:t> and subsequent children; about 550k are in work</a:t>
            </a:r>
          </a:p>
          <a:p>
            <a:pPr marL="742950" lvl="2" indent="-342900"/>
            <a:r>
              <a:rPr lang="en-GB" sz="1600" dirty="0" smtClean="0"/>
              <a:t>Only about half of long run impact by 2020</a:t>
            </a:r>
          </a:p>
          <a:p>
            <a:pPr marL="342900" lvl="1" indent="-342900">
              <a:buChar char="•"/>
            </a:pPr>
            <a:r>
              <a:rPr lang="en-GB" sz="2000" dirty="0" smtClean="0">
                <a:ea typeface="+mn-ea"/>
                <a:cs typeface="+mn-cs"/>
              </a:rPr>
              <a:t>Family element of child tax credit removed for new claimants</a:t>
            </a:r>
          </a:p>
          <a:p>
            <a:pPr marL="742950" lvl="2" indent="-342900"/>
            <a:r>
              <a:rPr lang="en-GB" sz="1600" dirty="0" smtClean="0">
                <a:ea typeface="+mn-ea"/>
                <a:cs typeface="+mn-cs"/>
              </a:rPr>
              <a:t>£545 p/y less for all new CTC claims </a:t>
            </a:r>
          </a:p>
          <a:p>
            <a:pPr marL="742950" lvl="2" indent="-342900"/>
            <a:r>
              <a:rPr lang="en-GB" sz="1600" dirty="0" smtClean="0">
                <a:ea typeface="+mn-ea"/>
                <a:cs typeface="+mn-cs"/>
              </a:rPr>
              <a:t>About 4m families affected in long run</a:t>
            </a:r>
          </a:p>
          <a:p>
            <a:pPr marL="342900" lvl="1" indent="-342900">
              <a:buChar char="•"/>
            </a:pPr>
            <a:r>
              <a:rPr lang="en-GB" sz="2000" dirty="0" smtClean="0"/>
              <a:t>CTC is means-tested so both cuts tend to strengthen work incentives for low-earning parents</a:t>
            </a:r>
          </a:p>
          <a:p>
            <a:pPr marL="342900" lvl="1" indent="-342900">
              <a:buChar char="•"/>
            </a:pPr>
            <a:r>
              <a:rPr lang="en-GB" sz="2000" dirty="0" smtClean="0"/>
              <a:t>Employment and Support Allowance</a:t>
            </a:r>
          </a:p>
          <a:p>
            <a:pPr marL="742950" lvl="2" indent="-342900"/>
            <a:r>
              <a:rPr lang="en-GB" sz="1600" dirty="0" smtClean="0"/>
              <a:t>New claimants in WRAG group (those assessed as less ill) to get same rate as JSA claimants – cut of £30 per week</a:t>
            </a:r>
          </a:p>
          <a:p>
            <a:pPr marL="742950" lvl="2" indent="-342900"/>
            <a:r>
              <a:rPr lang="en-GB" sz="1600" dirty="0" smtClean="0"/>
              <a:t>Currently about 500k such people (20% of ESA claimants)</a:t>
            </a:r>
          </a:p>
          <a:p>
            <a:pPr marL="742950" lvl="2" indent="-342900"/>
            <a:r>
              <a:rPr lang="en-GB" sz="1600" dirty="0" smtClean="0"/>
              <a:t>Weakens incentive to get into WRAG group (rather than JSA); strengthens incentive to get into support group</a:t>
            </a:r>
          </a:p>
          <a:p>
            <a:pPr marL="742950" lvl="2" indent="-342900"/>
            <a:endParaRPr lang="en-GB" sz="1600" dirty="0" smtClean="0">
              <a:ea typeface="+mn-ea"/>
              <a:cs typeface="+mn-cs"/>
            </a:endParaRPr>
          </a:p>
          <a:p>
            <a:pPr marL="742950" lvl="2" indent="-342900"/>
            <a:endParaRPr lang="en-GB" dirty="0" smtClean="0"/>
          </a:p>
        </p:txBody>
      </p:sp>
      <p:sp>
        <p:nvSpPr>
          <p:cNvPr id="4" name="Date Placeholder 3"/>
          <p:cNvSpPr>
            <a:spLocks noGrp="1"/>
          </p:cNvSpPr>
          <p:nvPr>
            <p:ph type="dt" sz="half" idx="11"/>
          </p:nvPr>
        </p:nvSpPr>
        <p:spPr/>
        <p:txBody>
          <a:bodyPr/>
          <a:lstStyle/>
          <a:p>
            <a:r>
              <a:rPr lang="en-GB" smtClean="0"/>
              <a:t>© Institute for Fiscal Studies  </a:t>
            </a:r>
            <a:endParaRPr lang="en-GB" baseline="-250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848600" cy="598512"/>
          </a:xfrm>
        </p:spPr>
        <p:txBody>
          <a:bodyPr/>
          <a:lstStyle/>
          <a:p>
            <a:r>
              <a:rPr lang="en-GB" dirty="0" smtClean="0"/>
              <a:t>Changes and delays to Universal Credit</a:t>
            </a:r>
          </a:p>
        </p:txBody>
      </p:sp>
      <p:sp>
        <p:nvSpPr>
          <p:cNvPr id="3" name="Content Placeholder 2"/>
          <p:cNvSpPr>
            <a:spLocks noGrp="1"/>
          </p:cNvSpPr>
          <p:nvPr>
            <p:ph idx="1"/>
          </p:nvPr>
        </p:nvSpPr>
        <p:spPr>
          <a:xfrm>
            <a:off x="611560" y="1196752"/>
            <a:ext cx="7848600" cy="4355038"/>
          </a:xfrm>
        </p:spPr>
        <p:txBody>
          <a:bodyPr/>
          <a:lstStyle/>
          <a:p>
            <a:pPr marL="342900" lvl="1" indent="-342900">
              <a:buChar char="•"/>
            </a:pPr>
            <a:r>
              <a:rPr lang="en-GB" sz="2000" dirty="0" smtClean="0"/>
              <a:t>Rollout now not planned to be complete until March 2022</a:t>
            </a:r>
          </a:p>
          <a:p>
            <a:pPr marL="742950" lvl="2" indent="-342900"/>
            <a:r>
              <a:rPr lang="en-GB" sz="1600" dirty="0" smtClean="0"/>
              <a:t>(and OBR assumes October 2022)</a:t>
            </a:r>
          </a:p>
          <a:p>
            <a:pPr marL="342900" lvl="1" indent="-342900">
              <a:buChar char="•"/>
            </a:pPr>
            <a:r>
              <a:rPr lang="en-GB" sz="2000" dirty="0" smtClean="0"/>
              <a:t>It is due to accelerate quite significantly</a:t>
            </a:r>
          </a:p>
          <a:p>
            <a:pPr marL="742950" lvl="2" indent="-342900"/>
            <a:r>
              <a:rPr lang="en-GB" sz="1600" dirty="0" smtClean="0"/>
              <a:t>Twice as many claimants planned on average in 2018-19 as in 2017-18</a:t>
            </a:r>
          </a:p>
          <a:p>
            <a:pPr marL="742950" lvl="2" indent="-342900"/>
            <a:r>
              <a:rPr lang="en-GB" sz="1600" dirty="0" smtClean="0"/>
              <a:t>But we’ve been in that situation before</a:t>
            </a:r>
          </a:p>
          <a:p>
            <a:pPr marL="742950" lvl="2" indent="-342900"/>
            <a:endParaRPr lang="en-GB" sz="1600" dirty="0" smtClean="0"/>
          </a:p>
        </p:txBody>
      </p:sp>
      <p:sp>
        <p:nvSpPr>
          <p:cNvPr id="4" name="Date Placeholder 3"/>
          <p:cNvSpPr>
            <a:spLocks noGrp="1"/>
          </p:cNvSpPr>
          <p:nvPr>
            <p:ph type="dt" sz="half" idx="11"/>
          </p:nvPr>
        </p:nvSpPr>
        <p:spPr/>
        <p:txBody>
          <a:bodyPr/>
          <a:lstStyle/>
          <a:p>
            <a:r>
              <a:rPr lang="en-GB" smtClean="0"/>
              <a:t>© Institute for Fiscal Studies  </a:t>
            </a:r>
            <a:endParaRPr lang="en-GB" baseline="-250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848600" cy="598512"/>
          </a:xfrm>
        </p:spPr>
        <p:txBody>
          <a:bodyPr/>
          <a:lstStyle/>
          <a:p>
            <a:r>
              <a:rPr lang="en-GB" dirty="0" smtClean="0"/>
              <a:t>Changing assumptions about UC roll-out</a:t>
            </a:r>
            <a:br>
              <a:rPr lang="en-GB" dirty="0" smtClean="0"/>
            </a:br>
            <a:endParaRPr lang="en-GB" sz="2000" dirty="0"/>
          </a:p>
        </p:txBody>
      </p:sp>
      <p:sp>
        <p:nvSpPr>
          <p:cNvPr id="4" name="Date Placeholder 3"/>
          <p:cNvSpPr>
            <a:spLocks noGrp="1"/>
          </p:cNvSpPr>
          <p:nvPr>
            <p:ph type="dt" sz="half" idx="11"/>
          </p:nvPr>
        </p:nvSpPr>
        <p:spPr/>
        <p:txBody>
          <a:bodyPr/>
          <a:lstStyle/>
          <a:p>
            <a:r>
              <a:rPr lang="en-GB" smtClean="0"/>
              <a:t>© Institute for Fiscal Studies  </a:t>
            </a:r>
            <a:endParaRPr lang="en-GB" baseline="-25000"/>
          </a:p>
        </p:txBody>
      </p:sp>
      <p:sp>
        <p:nvSpPr>
          <p:cNvPr id="6" name="TextBox 5"/>
          <p:cNvSpPr txBox="1"/>
          <p:nvPr/>
        </p:nvSpPr>
        <p:spPr>
          <a:xfrm>
            <a:off x="899592" y="6021288"/>
            <a:ext cx="6192688" cy="261610"/>
          </a:xfrm>
          <a:prstGeom prst="rect">
            <a:avLst/>
          </a:prstGeom>
          <a:noFill/>
        </p:spPr>
        <p:txBody>
          <a:bodyPr wrap="square" rtlCol="0">
            <a:spAutoFit/>
          </a:bodyPr>
          <a:lstStyle/>
          <a:p>
            <a:r>
              <a:rPr lang="en-GB" sz="1100" baseline="0" dirty="0" smtClean="0">
                <a:latin typeface="+mn-lt"/>
              </a:rPr>
              <a:t>Notes and sources: see Chart 4.7 of November 2016 EFO</a:t>
            </a:r>
          </a:p>
        </p:txBody>
      </p:sp>
      <p:graphicFrame>
        <p:nvGraphicFramePr>
          <p:cNvPr id="10" name="Chart 9"/>
          <p:cNvGraphicFramePr/>
          <p:nvPr/>
        </p:nvGraphicFramePr>
        <p:xfrm>
          <a:off x="755576" y="980728"/>
          <a:ext cx="7776864"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848600" cy="598512"/>
          </a:xfrm>
        </p:spPr>
        <p:txBody>
          <a:bodyPr/>
          <a:lstStyle/>
          <a:p>
            <a:r>
              <a:rPr lang="en-GB" dirty="0" smtClean="0"/>
              <a:t>Changes and delays to Universal Credit</a:t>
            </a:r>
          </a:p>
        </p:txBody>
      </p:sp>
      <p:sp>
        <p:nvSpPr>
          <p:cNvPr id="3" name="Content Placeholder 2"/>
          <p:cNvSpPr>
            <a:spLocks noGrp="1"/>
          </p:cNvSpPr>
          <p:nvPr>
            <p:ph idx="1"/>
          </p:nvPr>
        </p:nvSpPr>
        <p:spPr>
          <a:xfrm>
            <a:off x="611560" y="1196752"/>
            <a:ext cx="7848600" cy="4355038"/>
          </a:xfrm>
        </p:spPr>
        <p:txBody>
          <a:bodyPr/>
          <a:lstStyle/>
          <a:p>
            <a:pPr marL="342900" lvl="1" indent="-342900">
              <a:buChar char="•"/>
            </a:pPr>
            <a:r>
              <a:rPr lang="en-GB" sz="2000" dirty="0" smtClean="0"/>
              <a:t>Rollout now not planned to be complete until March 2022</a:t>
            </a:r>
          </a:p>
          <a:p>
            <a:pPr marL="742950" lvl="2" indent="-342900"/>
            <a:r>
              <a:rPr lang="en-GB" sz="1600" dirty="0" smtClean="0"/>
              <a:t>(and OBR assumes October 2022)</a:t>
            </a:r>
          </a:p>
          <a:p>
            <a:pPr marL="342900" lvl="1" indent="-342900">
              <a:buChar char="•"/>
            </a:pPr>
            <a:r>
              <a:rPr lang="en-GB" sz="2000" dirty="0" smtClean="0"/>
              <a:t>It is due to accelerate quite significantly</a:t>
            </a:r>
          </a:p>
          <a:p>
            <a:pPr marL="742950" lvl="2" indent="-342900"/>
            <a:r>
              <a:rPr lang="en-GB" sz="1600" dirty="0" smtClean="0"/>
              <a:t>Twice as many claimants planned on average in 2018-19 as in 2017-18</a:t>
            </a:r>
          </a:p>
          <a:p>
            <a:pPr marL="742950" lvl="2" indent="-342900"/>
            <a:r>
              <a:rPr lang="en-GB" sz="1600" dirty="0" smtClean="0"/>
              <a:t>But we’ve been in that situation before</a:t>
            </a:r>
          </a:p>
          <a:p>
            <a:pPr marL="742950" lvl="2" indent="-342900"/>
            <a:endParaRPr lang="en-GB" sz="1600" dirty="0" smtClean="0"/>
          </a:p>
          <a:p>
            <a:pPr marL="342900" lvl="1" indent="-342900">
              <a:buChar char="•"/>
            </a:pPr>
            <a:r>
              <a:rPr lang="en-GB" sz="2000" dirty="0" smtClean="0"/>
              <a:t>The big picture in the long run:</a:t>
            </a:r>
          </a:p>
          <a:p>
            <a:pPr marL="742950" lvl="2" indent="-342900"/>
            <a:r>
              <a:rPr lang="en-GB" sz="1600" dirty="0" smtClean="0"/>
              <a:t>UC now clearly a net reduction in entitlements compared to legacy system</a:t>
            </a:r>
          </a:p>
          <a:p>
            <a:pPr marL="742950" lvl="2" indent="-342900"/>
            <a:r>
              <a:rPr lang="en-GB" sz="1600" dirty="0" smtClean="0"/>
              <a:t>Mainly due to cuts to ‘work allowances’</a:t>
            </a:r>
          </a:p>
          <a:p>
            <a:pPr marL="742950" lvl="2" indent="-342900"/>
            <a:r>
              <a:rPr lang="en-GB" sz="1600" dirty="0" smtClean="0"/>
              <a:t>Impacts on work incentives very mixed, though does get rid of weakest incentives</a:t>
            </a:r>
          </a:p>
          <a:p>
            <a:pPr marL="742950" lvl="2" indent="-342900"/>
            <a:r>
              <a:rPr lang="en-GB" sz="1600" dirty="0" smtClean="0"/>
              <a:t>Take-up is a key uncertainty and has the potential to make UC less of a takeaway in receipts terms than entitlements terms</a:t>
            </a:r>
          </a:p>
        </p:txBody>
      </p:sp>
      <p:sp>
        <p:nvSpPr>
          <p:cNvPr id="4" name="Date Placeholder 3"/>
          <p:cNvSpPr>
            <a:spLocks noGrp="1"/>
          </p:cNvSpPr>
          <p:nvPr>
            <p:ph type="dt" sz="half" idx="11"/>
          </p:nvPr>
        </p:nvSpPr>
        <p:spPr/>
        <p:txBody>
          <a:bodyPr/>
          <a:lstStyle/>
          <a:p>
            <a:r>
              <a:rPr lang="en-GB" smtClean="0"/>
              <a:t>© Institute for Fiscal Studies  </a:t>
            </a:r>
            <a:endParaRPr lang="en-GB" baseline="-250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IFS Powerpoint template with examples">
  <a:themeElements>
    <a:clrScheme name="Custom 1">
      <a:dk1>
        <a:srgbClr val="333333"/>
      </a:dk1>
      <a:lt1>
        <a:sysClr val="window" lastClr="FFFFFF"/>
      </a:lt1>
      <a:dk2>
        <a:srgbClr val="317B52"/>
      </a:dk2>
      <a:lt2>
        <a:srgbClr val="AFBC21"/>
      </a:lt2>
      <a:accent1>
        <a:srgbClr val="336750"/>
      </a:accent1>
      <a:accent2>
        <a:srgbClr val="AFBC21"/>
      </a:accent2>
      <a:accent3>
        <a:srgbClr val="B3B3B3"/>
      </a:accent3>
      <a:accent4>
        <a:srgbClr val="D4D00E"/>
      </a:accent4>
      <a:accent5>
        <a:srgbClr val="333333"/>
      </a:accent5>
      <a:accent6>
        <a:srgbClr val="93A445"/>
      </a:accent6>
      <a:hlink>
        <a:srgbClr val="317B52"/>
      </a:hlink>
      <a:folHlink>
        <a:srgbClr val="317B52"/>
      </a:folHlink>
    </a:clrScheme>
    <a:fontScheme name="IFS report">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1">
      <a:srgbClr val="333333"/>
    </a:custClr>
    <a:custClr name="Grey 2">
      <a:srgbClr val="666666"/>
    </a:custClr>
    <a:custClr name="Grey 3">
      <a:srgbClr val="808080"/>
    </a:custClr>
    <a:custClr name="Grey 4">
      <a:srgbClr val="B3B3B3"/>
    </a:custClr>
    <a:custClr name="Grey 5">
      <a:srgbClr val="E6E6E6"/>
    </a:custClr>
    <a:custClr name="Grey 6">
      <a:srgbClr val="F2F2F2"/>
    </a:custClr>
    <a:custClr name="Chart 1">
      <a:srgbClr val="F26649"/>
    </a:custClr>
    <a:custClr name="Chart 2">
      <a:srgbClr val="82CEC1"/>
    </a:custClr>
    <a:custClr name="Chart 3">
      <a:srgbClr val="A884BC"/>
    </a:custClr>
    <a:custClr name="Chart 4">
      <a:srgbClr val="FFDD55"/>
    </a:custClr>
  </a:custClrLst>
  <a:extLst>
    <a:ext uri="{05A4C25C-085E-4340-85A3-A5531E510DB2}">
      <thm15:themeFamily xmlns="" xmlns:thm15="http://schemas.microsoft.com/office/thememl/2012/main" name="IFS PowerPoint Template.potx" id="{42C390B4-99F5-48EA-BAA2-78D63104BE2A}" vid="{D100B7F6-EF2E-4536-8EAF-BCE804C0CF52}"/>
    </a:ext>
  </a:extLst>
</a:theme>
</file>

<file path=ppt/theme/theme2.xml><?xml version="1.0" encoding="utf-8"?>
<a:theme xmlns:a="http://schemas.openxmlformats.org/drawingml/2006/main" name="IFS Powerpoint Template">
  <a:themeElements>
    <a:clrScheme name="IFS">
      <a:dk1>
        <a:srgbClr val="333333"/>
      </a:dk1>
      <a:lt1>
        <a:sysClr val="window" lastClr="FFFFFF"/>
      </a:lt1>
      <a:dk2>
        <a:srgbClr val="666666"/>
      </a:dk2>
      <a:lt2>
        <a:srgbClr val="F2F2F2"/>
      </a:lt2>
      <a:accent1>
        <a:srgbClr val="AFBC21"/>
      </a:accent1>
      <a:accent2>
        <a:srgbClr val="93A445"/>
      </a:accent2>
      <a:accent3>
        <a:srgbClr val="D4D00E"/>
      </a:accent3>
      <a:accent4>
        <a:srgbClr val="336750"/>
      </a:accent4>
      <a:accent5>
        <a:srgbClr val="666666"/>
      </a:accent5>
      <a:accent6>
        <a:srgbClr val="808080"/>
      </a:accent6>
      <a:hlink>
        <a:srgbClr val="317B52"/>
      </a:hlink>
      <a:folHlink>
        <a:srgbClr val="317B52"/>
      </a:folHlink>
    </a:clrScheme>
    <a:fontScheme name="IFS report">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1">
      <a:srgbClr val="333333"/>
    </a:custClr>
    <a:custClr name="Grey 2">
      <a:srgbClr val="666666"/>
    </a:custClr>
    <a:custClr name="Grey 3">
      <a:srgbClr val="808080"/>
    </a:custClr>
    <a:custClr name="Grey 4">
      <a:srgbClr val="B3B3B3"/>
    </a:custClr>
    <a:custClr name="Grey 5">
      <a:srgbClr val="E6E6E6"/>
    </a:custClr>
    <a:custClr name="Grey 6">
      <a:srgbClr val="F2F2F2"/>
    </a:custClr>
    <a:custClr name="Chart 1">
      <a:srgbClr val="F26649"/>
    </a:custClr>
    <a:custClr name="Chart 2">
      <a:srgbClr val="82CEC1"/>
    </a:custClr>
    <a:custClr name="Chart 3">
      <a:srgbClr val="A884BC"/>
    </a:custClr>
    <a:custClr name="Chart 4">
      <a:srgbClr val="FFDD55"/>
    </a:custClr>
  </a:custClrLst>
  <a:extLst>
    <a:ext uri="{05A4C25C-085E-4340-85A3-A5531E510DB2}">
      <thm15:themeFamily xmlns:thm15="http://schemas.microsoft.com/office/thememl/2012/main" xmlns="" name="IFS PowerPoint Template.potx" id="{42C390B4-99F5-48EA-BAA2-78D63104BE2A}" vid="{D100B7F6-EF2E-4536-8EAF-BCE804C0CF52}"/>
    </a:ext>
  </a:extLst>
</a:theme>
</file>

<file path=ppt/theme/theme3.xml><?xml version="1.0" encoding="utf-8"?>
<a:theme xmlns:a="http://schemas.openxmlformats.org/drawingml/2006/main" name="1_IFS Powerpoint Template">
  <a:themeElements>
    <a:clrScheme name="IFS">
      <a:dk1>
        <a:srgbClr val="333333"/>
      </a:dk1>
      <a:lt1>
        <a:sysClr val="window" lastClr="FFFFFF"/>
      </a:lt1>
      <a:dk2>
        <a:srgbClr val="666666"/>
      </a:dk2>
      <a:lt2>
        <a:srgbClr val="F2F2F2"/>
      </a:lt2>
      <a:accent1>
        <a:srgbClr val="AFBC21"/>
      </a:accent1>
      <a:accent2>
        <a:srgbClr val="93A445"/>
      </a:accent2>
      <a:accent3>
        <a:srgbClr val="D4D00E"/>
      </a:accent3>
      <a:accent4>
        <a:srgbClr val="336750"/>
      </a:accent4>
      <a:accent5>
        <a:srgbClr val="666666"/>
      </a:accent5>
      <a:accent6>
        <a:srgbClr val="808080"/>
      </a:accent6>
      <a:hlink>
        <a:srgbClr val="317B52"/>
      </a:hlink>
      <a:folHlink>
        <a:srgbClr val="317B52"/>
      </a:folHlink>
    </a:clrScheme>
    <a:fontScheme name="IFS report">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1">
      <a:srgbClr val="333333"/>
    </a:custClr>
    <a:custClr name="Grey 2">
      <a:srgbClr val="666666"/>
    </a:custClr>
    <a:custClr name="Grey 3">
      <a:srgbClr val="808080"/>
    </a:custClr>
    <a:custClr name="Grey 4">
      <a:srgbClr val="B3B3B3"/>
    </a:custClr>
    <a:custClr name="Grey 5">
      <a:srgbClr val="E6E6E6"/>
    </a:custClr>
    <a:custClr name="Grey 6">
      <a:srgbClr val="F2F2F2"/>
    </a:custClr>
    <a:custClr name="Chart 1">
      <a:srgbClr val="F26649"/>
    </a:custClr>
    <a:custClr name="Chart 2">
      <a:srgbClr val="82CEC1"/>
    </a:custClr>
    <a:custClr name="Chart 3">
      <a:srgbClr val="A884BC"/>
    </a:custClr>
    <a:custClr name="Chart 4">
      <a:srgbClr val="FFDD55"/>
    </a:custClr>
  </a:custClrLst>
  <a:extLst>
    <a:ext uri="{05A4C25C-085E-4340-85A3-A5531E510DB2}">
      <thm15:themeFamily xmlns="" xmlns:thm15="http://schemas.microsoft.com/office/thememl/2012/main" name="IFS PowerPoint Template.potx" id="{42C390B4-99F5-48EA-BAA2-78D63104BE2A}" vid="{D100B7F6-EF2E-4536-8EAF-BCE804C0CF5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FA Green">
    <a:dk1>
      <a:srgbClr val="003306"/>
    </a:dk1>
    <a:lt1>
      <a:srgbClr val="FFFFFF"/>
    </a:lt1>
    <a:dk2>
      <a:srgbClr val="187A2E"/>
    </a:dk2>
    <a:lt2>
      <a:srgbClr val="65A434"/>
    </a:lt2>
    <a:accent1>
      <a:srgbClr val="66CCFF"/>
    </a:accent1>
    <a:accent2>
      <a:srgbClr val="CC99FF"/>
    </a:accent2>
    <a:accent3>
      <a:srgbClr val="CCCC00"/>
    </a:accent3>
    <a:accent4>
      <a:srgbClr val="FFCC66"/>
    </a:accent4>
    <a:accent5>
      <a:srgbClr val="00CC66"/>
    </a:accent5>
    <a:accent6>
      <a:srgbClr val="DA5754"/>
    </a:accent6>
    <a:hlink>
      <a:srgbClr val="FFFFFF"/>
    </a:hlink>
    <a:folHlink>
      <a:srgbClr val="99AEBC"/>
    </a:folHlink>
  </a:clrScheme>
  <a:fontScheme name="Office Theme">
    <a:majorFont>
      <a:latin typeface="Cisalpin LT Std"/>
      <a:ea typeface=""/>
      <a:cs typeface=""/>
    </a:majorFont>
    <a:minorFont>
      <a:latin typeface="Cisalpin LT Std"/>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IFS Powerpoint template with examples</Template>
  <TotalTime>1760</TotalTime>
  <Words>1308</Words>
  <Application>Microsoft Office PowerPoint</Application>
  <PresentationFormat>On-screen Show (4:3)</PresentationFormat>
  <Paragraphs>137</Paragraphs>
  <Slides>16</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Noto Sans</vt:lpstr>
      <vt:lpstr>Cisalpin LT Std</vt:lpstr>
      <vt:lpstr>Times New Roman</vt:lpstr>
      <vt:lpstr>Calibri</vt:lpstr>
      <vt:lpstr>IFS Powerpoint template with examples</vt:lpstr>
      <vt:lpstr>IFS Powerpoint Template</vt:lpstr>
      <vt:lpstr>1_IFS Powerpoint Template</vt:lpstr>
      <vt:lpstr>Austerity, tax and benefit changes and minimum wage policies</vt:lpstr>
      <vt:lpstr>Budget 2017 forecast: deficit</vt:lpstr>
      <vt:lpstr>Budget 2017 forecast: deficit</vt:lpstr>
      <vt:lpstr>Long run impact of tax and benefit reforms  May 2015 – April 2020 (including universal credit) </vt:lpstr>
      <vt:lpstr>Benefit changes coming up</vt:lpstr>
      <vt:lpstr>Changes being phased in (starting last April)</vt:lpstr>
      <vt:lpstr>Changes and delays to Universal Credit</vt:lpstr>
      <vt:lpstr>Changing assumptions about UC roll-out </vt:lpstr>
      <vt:lpstr>Changes and delays to Universal Credit</vt:lpstr>
      <vt:lpstr>Manifesto commitment: personal allowance to rise to £12,500 by 2020–21</vt:lpstr>
      <vt:lpstr>Large increase in % paid minimum wage by 2020</vt:lpstr>
      <vt:lpstr>Higher minimum wages particuarly affect Northern England, part time workers, women, private sector </vt:lpstr>
      <vt:lpstr>Higher minimum wages lead to significantly higher cost of employing affected workers</vt:lpstr>
      <vt:lpstr>Higher minimum wages lead to significantly higher cost of employing affected workers</vt:lpstr>
      <vt:lpstr>Incentives to employ younger workers and, particularly, apprentices</vt:lpstr>
      <vt:lpstr>Summary</vt:lpstr>
    </vt:vector>
  </TitlesOfParts>
  <Company>Institute for Fiscal Studies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the presentation title here</dc:title>
  <dc:creator>andrew_h</dc:creator>
  <cp:lastModifiedBy>robert_j</cp:lastModifiedBy>
  <cp:revision>47</cp:revision>
  <dcterms:created xsi:type="dcterms:W3CDTF">2017-03-17T17:20:47Z</dcterms:created>
  <dcterms:modified xsi:type="dcterms:W3CDTF">2017-10-05T13:21:43Z</dcterms:modified>
</cp:coreProperties>
</file>