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08" r:id="rId2"/>
    <p:sldId id="409" r:id="rId3"/>
    <p:sldId id="410" r:id="rId4"/>
    <p:sldId id="412" r:id="rId5"/>
    <p:sldId id="411" r:id="rId6"/>
    <p:sldId id="427" r:id="rId7"/>
    <p:sldId id="415" r:id="rId8"/>
    <p:sldId id="416" r:id="rId9"/>
    <p:sldId id="417" r:id="rId10"/>
    <p:sldId id="422" r:id="rId11"/>
    <p:sldId id="418" r:id="rId12"/>
    <p:sldId id="421" r:id="rId13"/>
    <p:sldId id="419" r:id="rId14"/>
    <p:sldId id="413" r:id="rId15"/>
    <p:sldId id="426" r:id="rId16"/>
    <p:sldId id="423" r:id="rId17"/>
    <p:sldId id="420" r:id="rId18"/>
    <p:sldId id="424" r:id="rId19"/>
    <p:sldId id="425" r:id="rId20"/>
  </p:sldIdLst>
  <p:sldSz cx="9144000" cy="6858000" type="screen4x3"/>
  <p:notesSz cx="6797675" cy="9928225"/>
  <p:embeddedFontLst>
    <p:embeddedFont>
      <p:font typeface="Noto Sans" pitchFamily="34" charset="0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8080"/>
    <a:srgbClr val="FF00FF"/>
    <a:srgbClr val="7BAA1E"/>
    <a:srgbClr val="FFCCFF"/>
    <a:srgbClr val="6666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890" autoAdjust="0"/>
    <p:restoredTop sz="94646" autoAdjust="0"/>
  </p:normalViewPr>
  <p:slideViewPr>
    <p:cSldViewPr>
      <p:cViewPr>
        <p:scale>
          <a:sx n="100" d="100"/>
          <a:sy n="100" d="100"/>
        </p:scale>
        <p:origin x="-122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804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utt\Users\jonathan_c\region%20specs%20OM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utt\Users\jonathan_c\pensions%20for%20pub%20vx%20privat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utt\Users\jonathan_c\qregs%20OM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utt\Users\jonathan_c\qregs%20OM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utt\Users\jonathan_c\qregs%20OM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utt\Users\jonathan_c\region%20specs%20OM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utt\Users\jonathan_c\region%20specs%20OM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utt\Users\jonathan_c\region%20specs%20O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14857906327239775"/>
          <c:y val="7.9862930860714013E-2"/>
          <c:w val="0.80212649639589029"/>
          <c:h val="0.70036489001222069"/>
        </c:manualLayout>
      </c:layout>
      <c:lineChart>
        <c:grouping val="standard"/>
        <c:ser>
          <c:idx val="1"/>
          <c:order val="0"/>
          <c:tx>
            <c:strRef>
              <c:f>Sheet1!$C$1</c:f>
              <c:strCache>
                <c:ptCount val="1"/>
                <c:pt idx="0">
                  <c:v>Public sector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456.48944790205366</c:v>
                </c:pt>
                <c:pt idx="1">
                  <c:v>468.19014370248624</c:v>
                </c:pt>
                <c:pt idx="2">
                  <c:v>484.30007031917677</c:v>
                </c:pt>
                <c:pt idx="3">
                  <c:v>498.31461100696708</c:v>
                </c:pt>
                <c:pt idx="4">
                  <c:v>513.70140264661393</c:v>
                </c:pt>
                <c:pt idx="5">
                  <c:v>517.12154875226327</c:v>
                </c:pt>
                <c:pt idx="6">
                  <c:v>522.68086337458953</c:v>
                </c:pt>
                <c:pt idx="7">
                  <c:v>520.6805011944424</c:v>
                </c:pt>
                <c:pt idx="8">
                  <c:v>523.54717231020049</c:v>
                </c:pt>
                <c:pt idx="9">
                  <c:v>517.37369804624302</c:v>
                </c:pt>
                <c:pt idx="10">
                  <c:v>502.88253568823569</c:v>
                </c:pt>
                <c:pt idx="11">
                  <c:v>499.13936327645422</c:v>
                </c:pt>
                <c:pt idx="12">
                  <c:v>492.17336011882202</c:v>
                </c:pt>
                <c:pt idx="13">
                  <c:v>493.22019126206368</c:v>
                </c:pt>
                <c:pt idx="14">
                  <c:v>499.57870183007969</c:v>
                </c:pt>
                <c:pt idx="15">
                  <c:v>501.63504490792099</c:v>
                </c:pt>
              </c:numCache>
            </c:numRef>
          </c:val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Private sector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452.78977809636041</c:v>
                </c:pt>
                <c:pt idx="1">
                  <c:v>460.82582313283882</c:v>
                </c:pt>
                <c:pt idx="2">
                  <c:v>468.64107604842434</c:v>
                </c:pt>
                <c:pt idx="3">
                  <c:v>483.00612883130924</c:v>
                </c:pt>
                <c:pt idx="4">
                  <c:v>494.61152332184702</c:v>
                </c:pt>
                <c:pt idx="5">
                  <c:v>508.107848965122</c:v>
                </c:pt>
                <c:pt idx="6">
                  <c:v>520.83749306816992</c:v>
                </c:pt>
                <c:pt idx="7">
                  <c:v>509.68272326849899</c:v>
                </c:pt>
                <c:pt idx="8">
                  <c:v>502.81071576737844</c:v>
                </c:pt>
                <c:pt idx="9">
                  <c:v>493.43521116566723</c:v>
                </c:pt>
                <c:pt idx="10">
                  <c:v>481.43196285849848</c:v>
                </c:pt>
                <c:pt idx="11">
                  <c:v>475.05788976991164</c:v>
                </c:pt>
                <c:pt idx="12">
                  <c:v>472.43460551474288</c:v>
                </c:pt>
                <c:pt idx="13">
                  <c:v>475.3575595619256</c:v>
                </c:pt>
                <c:pt idx="14">
                  <c:v>488.17559947954851</c:v>
                </c:pt>
                <c:pt idx="15">
                  <c:v>495.70145857477064</c:v>
                </c:pt>
              </c:numCache>
            </c:numRef>
          </c:val>
        </c:ser>
        <c:marker val="1"/>
        <c:axId val="64202240"/>
        <c:axId val="64221568"/>
      </c:lineChart>
      <c:catAx>
        <c:axId val="642022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Financial year</a:t>
                </a:r>
              </a:p>
            </c:rich>
          </c:tx>
          <c:layout>
            <c:manualLayout>
              <c:xMode val="edge"/>
              <c:yMode val="edge"/>
              <c:x val="0.44433596788171981"/>
              <c:y val="0.91201513537878964"/>
            </c:manualLayout>
          </c:layout>
        </c:title>
        <c:numFmt formatCode="General" sourceLinked="1"/>
        <c:tickLblPos val="nextTo"/>
        <c:crossAx val="64221568"/>
        <c:crosses val="autoZero"/>
        <c:auto val="1"/>
        <c:lblAlgn val="ctr"/>
        <c:lblOffset val="100"/>
      </c:catAx>
      <c:valAx>
        <c:axId val="64221568"/>
        <c:scaling>
          <c:orientation val="minMax"/>
          <c:min val="420"/>
        </c:scaling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Average gross weekly pay </a:t>
                </a:r>
              </a:p>
              <a:p>
                <a:pPr>
                  <a:defRPr/>
                </a:pPr>
                <a:r>
                  <a:rPr lang="en-GB"/>
                  <a:t>(£ per week, 2016-17 prices)</a:t>
                </a:r>
              </a:p>
            </c:rich>
          </c:tx>
          <c:layout/>
        </c:title>
        <c:numFmt formatCode="General" sourceLinked="1"/>
        <c:tickLblPos val="nextTo"/>
        <c:crossAx val="642022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6904985888993479"/>
          <c:y val="2.1820594336612728E-3"/>
          <c:w val="0.78391345249294453"/>
          <c:h val="8.0497486695437007E-2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33521473915008188"/>
          <c:y val="8.1399603150228733E-2"/>
          <c:w val="0.62155169220969031"/>
          <c:h val="0.7666291034272914"/>
        </c:manualLayout>
      </c:layout>
      <c:barChart>
        <c:barDir val="bar"/>
        <c:grouping val="clustered"/>
        <c:ser>
          <c:idx val="2"/>
          <c:order val="0"/>
          <c:tx>
            <c:strRef>
              <c:f>Sheet1!$F$39</c:f>
              <c:strCache>
                <c:ptCount val="1"/>
                <c:pt idx="0">
                  <c:v>2014-2016</c:v>
                </c:pt>
              </c:strCache>
            </c:strRef>
          </c:tx>
          <c:spPr>
            <a:solidFill>
              <a:srgbClr val="00B0F0"/>
            </a:solidFill>
          </c:spPr>
          <c:errBars>
            <c:errBarType val="both"/>
            <c:errValType val="cust"/>
            <c:plus>
              <c:numRef>
                <c:f>Sheet1!$M$40:$M$51</c:f>
                <c:numCache>
                  <c:formatCode>General</c:formatCode>
                  <c:ptCount val="12"/>
                  <c:pt idx="0">
                    <c:v>3.5713658101060142E-2</c:v>
                  </c:pt>
                  <c:pt idx="1">
                    <c:v>2.8216130859627746E-2</c:v>
                  </c:pt>
                  <c:pt idx="2">
                    <c:v>2.3379036529979372E-2</c:v>
                  </c:pt>
                  <c:pt idx="3">
                    <c:v>2.1211204712578188E-2</c:v>
                  </c:pt>
                  <c:pt idx="4">
                    <c:v>2.5428004931920347E-2</c:v>
                  </c:pt>
                  <c:pt idx="5">
                    <c:v>2.1168824697294968E-2</c:v>
                  </c:pt>
                  <c:pt idx="6">
                    <c:v>2.312327638784091E-2</c:v>
                  </c:pt>
                  <c:pt idx="7">
                    <c:v>1.8768295761002519E-2</c:v>
                  </c:pt>
                  <c:pt idx="8">
                    <c:v>2.910767260590998E-2</c:v>
                  </c:pt>
                  <c:pt idx="9">
                    <c:v>2.0543191377961248E-2</c:v>
                  </c:pt>
                  <c:pt idx="10">
                    <c:v>2.1027681703330841E-2</c:v>
                  </c:pt>
                  <c:pt idx="11">
                    <c:v>1.3024792053084442E-2</c:v>
                  </c:pt>
                </c:numCache>
              </c:numRef>
            </c:plus>
            <c:minus>
              <c:numRef>
                <c:f>Sheet1!$M$40:$M$51</c:f>
                <c:numCache>
                  <c:formatCode>General</c:formatCode>
                  <c:ptCount val="12"/>
                  <c:pt idx="0">
                    <c:v>3.5713658101060142E-2</c:v>
                  </c:pt>
                  <c:pt idx="1">
                    <c:v>2.8216130859627746E-2</c:v>
                  </c:pt>
                  <c:pt idx="2">
                    <c:v>2.3379036529979372E-2</c:v>
                  </c:pt>
                  <c:pt idx="3">
                    <c:v>2.1211204712578188E-2</c:v>
                  </c:pt>
                  <c:pt idx="4">
                    <c:v>2.5428004931920347E-2</c:v>
                  </c:pt>
                  <c:pt idx="5">
                    <c:v>2.1168824697294968E-2</c:v>
                  </c:pt>
                  <c:pt idx="6">
                    <c:v>2.312327638784091E-2</c:v>
                  </c:pt>
                  <c:pt idx="7">
                    <c:v>1.8768295761002519E-2</c:v>
                  </c:pt>
                  <c:pt idx="8">
                    <c:v>2.910767260590998E-2</c:v>
                  </c:pt>
                  <c:pt idx="9">
                    <c:v>2.0543191377961248E-2</c:v>
                  </c:pt>
                  <c:pt idx="10">
                    <c:v>2.1027681703330841E-2</c:v>
                  </c:pt>
                  <c:pt idx="11">
                    <c:v>1.3024792053084442E-2</c:v>
                  </c:pt>
                </c:numCache>
              </c:numRef>
            </c:minus>
          </c:errBars>
          <c:cat>
            <c:strRef>
              <c:f>Sheet1!$A$40:$A$51</c:f>
              <c:strCache>
                <c:ptCount val="12"/>
                <c:pt idx="0">
                  <c:v>Northern Ireland</c:v>
                </c:pt>
                <c:pt idx="1">
                  <c:v>Wales</c:v>
                </c:pt>
                <c:pt idx="2">
                  <c:v>West Midlands</c:v>
                </c:pt>
                <c:pt idx="3">
                  <c:v>Scotland </c:v>
                </c:pt>
                <c:pt idx="4">
                  <c:v>North East</c:v>
                </c:pt>
                <c:pt idx="5">
                  <c:v>Yorkshire and Humberside</c:v>
                </c:pt>
                <c:pt idx="6">
                  <c:v>East Midlands</c:v>
                </c:pt>
                <c:pt idx="7">
                  <c:v>North West</c:v>
                </c:pt>
                <c:pt idx="8">
                  <c:v>East of England</c:v>
                </c:pt>
                <c:pt idx="9">
                  <c:v>South West</c:v>
                </c:pt>
                <c:pt idx="10">
                  <c:v>South East</c:v>
                </c:pt>
                <c:pt idx="11">
                  <c:v>London</c:v>
                </c:pt>
              </c:strCache>
            </c:strRef>
          </c:cat>
          <c:val>
            <c:numRef>
              <c:f>Sheet1!$F$40:$F$51</c:f>
              <c:numCache>
                <c:formatCode>General</c:formatCode>
                <c:ptCount val="12"/>
                <c:pt idx="0">
                  <c:v>0.13882838332462183</c:v>
                </c:pt>
                <c:pt idx="1">
                  <c:v>0.10738347172793342</c:v>
                </c:pt>
                <c:pt idx="2">
                  <c:v>8.43708965667605E-2</c:v>
                </c:pt>
                <c:pt idx="3">
                  <c:v>8.2204322070314834E-2</c:v>
                </c:pt>
                <c:pt idx="4">
                  <c:v>8.11226586700831E-2</c:v>
                </c:pt>
                <c:pt idx="5">
                  <c:v>8.0042076392600456E-2</c:v>
                </c:pt>
                <c:pt idx="6">
                  <c:v>7.2508181254216569E-2</c:v>
                </c:pt>
                <c:pt idx="7">
                  <c:v>6.3962344728033776E-2</c:v>
                </c:pt>
                <c:pt idx="8">
                  <c:v>6.0775240740158942E-2</c:v>
                </c:pt>
                <c:pt idx="9">
                  <c:v>4.8122009079655685E-2</c:v>
                </c:pt>
                <c:pt idx="10">
                  <c:v>-2.4690087971667392E-2</c:v>
                </c:pt>
                <c:pt idx="11">
                  <c:v>-5.0671133157110471E-2</c:v>
                </c:pt>
              </c:numCache>
            </c:numRef>
          </c:val>
        </c:ser>
        <c:ser>
          <c:idx val="1"/>
          <c:order val="1"/>
          <c:tx>
            <c:strRef>
              <c:f>Sheet1!$D$39</c:f>
              <c:strCache>
                <c:ptCount val="1"/>
                <c:pt idx="0">
                  <c:v>2010-2012</c:v>
                </c:pt>
              </c:strCache>
            </c:strRef>
          </c:tx>
          <c:spPr>
            <a:solidFill>
              <a:srgbClr val="00B050"/>
            </a:solidFill>
          </c:spPr>
          <c:errBars>
            <c:errBarType val="both"/>
            <c:errValType val="cust"/>
            <c:plus>
              <c:numRef>
                <c:f>Sheet1!$K$40:$K$51</c:f>
                <c:numCache>
                  <c:formatCode>General</c:formatCode>
                  <c:ptCount val="12"/>
                  <c:pt idx="0">
                    <c:v>3.4089679153071442E-2</c:v>
                  </c:pt>
                  <c:pt idx="1">
                    <c:v>2.6785243575795127E-2</c:v>
                  </c:pt>
                  <c:pt idx="2">
                    <c:v>2.1000149699307597E-2</c:v>
                  </c:pt>
                  <c:pt idx="3">
                    <c:v>1.9243417430230426E-2</c:v>
                  </c:pt>
                  <c:pt idx="4">
                    <c:v>2.4115137275507185E-2</c:v>
                  </c:pt>
                  <c:pt idx="5">
                    <c:v>1.9456263529314077E-2</c:v>
                  </c:pt>
                  <c:pt idx="6">
                    <c:v>2.1000149699307597E-2</c:v>
                  </c:pt>
                  <c:pt idx="7">
                    <c:v>1.7242650848377301E-2</c:v>
                  </c:pt>
                  <c:pt idx="8">
                    <c:v>2.7354849635125758E-2</c:v>
                  </c:pt>
                  <c:pt idx="9">
                    <c:v>2.1467272503065942E-2</c:v>
                  </c:pt>
                  <c:pt idx="10">
                    <c:v>1.9482752095457145E-2</c:v>
                  </c:pt>
                  <c:pt idx="11">
                    <c:v>1.3583483719038595E-2</c:v>
                  </c:pt>
                </c:numCache>
              </c:numRef>
            </c:plus>
            <c:minus>
              <c:numRef>
                <c:f>Sheet1!$K$40:$K$51</c:f>
                <c:numCache>
                  <c:formatCode>General</c:formatCode>
                  <c:ptCount val="12"/>
                  <c:pt idx="0">
                    <c:v>3.4089679153071442E-2</c:v>
                  </c:pt>
                  <c:pt idx="1">
                    <c:v>2.6785243575795127E-2</c:v>
                  </c:pt>
                  <c:pt idx="2">
                    <c:v>2.1000149699307597E-2</c:v>
                  </c:pt>
                  <c:pt idx="3">
                    <c:v>1.9243417430230426E-2</c:v>
                  </c:pt>
                  <c:pt idx="4">
                    <c:v>2.4115137275507185E-2</c:v>
                  </c:pt>
                  <c:pt idx="5">
                    <c:v>1.9456263529314077E-2</c:v>
                  </c:pt>
                  <c:pt idx="6">
                    <c:v>2.1000149699307597E-2</c:v>
                  </c:pt>
                  <c:pt idx="7">
                    <c:v>1.7242650848377301E-2</c:v>
                  </c:pt>
                  <c:pt idx="8">
                    <c:v>2.7354849635125758E-2</c:v>
                  </c:pt>
                  <c:pt idx="9">
                    <c:v>2.1467272503065942E-2</c:v>
                  </c:pt>
                  <c:pt idx="10">
                    <c:v>1.9482752095457145E-2</c:v>
                  </c:pt>
                  <c:pt idx="11">
                    <c:v>1.3583483719038595E-2</c:v>
                  </c:pt>
                </c:numCache>
              </c:numRef>
            </c:minus>
          </c:errBars>
          <c:cat>
            <c:strRef>
              <c:f>Sheet1!$A$40:$A$51</c:f>
              <c:strCache>
                <c:ptCount val="12"/>
                <c:pt idx="0">
                  <c:v>Northern Ireland</c:v>
                </c:pt>
                <c:pt idx="1">
                  <c:v>Wales</c:v>
                </c:pt>
                <c:pt idx="2">
                  <c:v>West Midlands</c:v>
                </c:pt>
                <c:pt idx="3">
                  <c:v>Scotland </c:v>
                </c:pt>
                <c:pt idx="4">
                  <c:v>North East</c:v>
                </c:pt>
                <c:pt idx="5">
                  <c:v>Yorkshire and Humberside</c:v>
                </c:pt>
                <c:pt idx="6">
                  <c:v>East Midlands</c:v>
                </c:pt>
                <c:pt idx="7">
                  <c:v>North West</c:v>
                </c:pt>
                <c:pt idx="8">
                  <c:v>East of England</c:v>
                </c:pt>
                <c:pt idx="9">
                  <c:v>South West</c:v>
                </c:pt>
                <c:pt idx="10">
                  <c:v>South East</c:v>
                </c:pt>
                <c:pt idx="11">
                  <c:v>London</c:v>
                </c:pt>
              </c:strCache>
            </c:strRef>
          </c:cat>
          <c:val>
            <c:numRef>
              <c:f>Sheet1!$D$40:$D$51</c:f>
              <c:numCache>
                <c:formatCode>General</c:formatCode>
                <c:ptCount val="12"/>
                <c:pt idx="0">
                  <c:v>0.15951289636297403</c:v>
                </c:pt>
                <c:pt idx="1">
                  <c:v>0.13882838332462183</c:v>
                </c:pt>
                <c:pt idx="2">
                  <c:v>7.1436209148346308E-2</c:v>
                </c:pt>
                <c:pt idx="3">
                  <c:v>9.0896679718277765E-2</c:v>
                </c:pt>
                <c:pt idx="4">
                  <c:v>0.11851286064504515</c:v>
                </c:pt>
                <c:pt idx="5">
                  <c:v>0.10296278510850776</c:v>
                </c:pt>
                <c:pt idx="6">
                  <c:v>7.1436209148346308E-2</c:v>
                </c:pt>
                <c:pt idx="7">
                  <c:v>9.9658855126102938E-2</c:v>
                </c:pt>
                <c:pt idx="8">
                  <c:v>7.3581225868357469E-2</c:v>
                </c:pt>
                <c:pt idx="9">
                  <c:v>9.5269005258465544E-2</c:v>
                </c:pt>
                <c:pt idx="10">
                  <c:v>-5.9820359460647232E-3</c:v>
                </c:pt>
                <c:pt idx="11">
                  <c:v>-9.9501662508318985E-3</c:v>
                </c:pt>
              </c:numCache>
            </c:numRef>
          </c:val>
        </c:ser>
        <c:ser>
          <c:idx val="0"/>
          <c:order val="2"/>
          <c:tx>
            <c:strRef>
              <c:f>Sheet1!$B$39</c:f>
              <c:strCache>
                <c:ptCount val="1"/>
                <c:pt idx="0">
                  <c:v>2005-2007</c:v>
                </c:pt>
              </c:strCache>
            </c:strRef>
          </c:tx>
          <c:spPr>
            <a:solidFill>
              <a:srgbClr val="FFC000"/>
            </a:solidFill>
          </c:spPr>
          <c:errBars>
            <c:errBarType val="both"/>
            <c:errValType val="cust"/>
            <c:plus>
              <c:numRef>
                <c:f>Sheet1!$I$40:$I$51</c:f>
                <c:numCache>
                  <c:formatCode>General</c:formatCode>
                  <c:ptCount val="12"/>
                  <c:pt idx="0">
                    <c:v>2.7547005342913728E-2</c:v>
                  </c:pt>
                  <c:pt idx="1">
                    <c:v>2.1791708779528015E-2</c:v>
                  </c:pt>
                  <c:pt idx="2">
                    <c:v>1.6385323324650803E-2</c:v>
                  </c:pt>
                  <c:pt idx="3">
                    <c:v>1.4510240220866303E-2</c:v>
                  </c:pt>
                  <c:pt idx="4">
                    <c:v>1.9534244441280747E-2</c:v>
                  </c:pt>
                  <c:pt idx="5">
                    <c:v>1.4803366517437942E-2</c:v>
                  </c:pt>
                  <c:pt idx="6">
                    <c:v>1.8433488740232162E-2</c:v>
                  </c:pt>
                  <c:pt idx="7">
                    <c:v>1.6583131680990071E-2</c:v>
                  </c:pt>
                  <c:pt idx="8">
                    <c:v>2.7245648783888819E-2</c:v>
                  </c:pt>
                  <c:pt idx="9">
                    <c:v>1.6500422966680646E-2</c:v>
                  </c:pt>
                  <c:pt idx="10">
                    <c:v>1.7273422535005266E-2</c:v>
                  </c:pt>
                  <c:pt idx="11">
                    <c:v>1.1253778539883037E-2</c:v>
                  </c:pt>
                </c:numCache>
              </c:numRef>
            </c:plus>
            <c:minus>
              <c:numRef>
                <c:f>Sheet1!$I$40:$I$51</c:f>
                <c:numCache>
                  <c:formatCode>General</c:formatCode>
                  <c:ptCount val="12"/>
                  <c:pt idx="0">
                    <c:v>2.7547005342913728E-2</c:v>
                  </c:pt>
                  <c:pt idx="1">
                    <c:v>2.1791708779528015E-2</c:v>
                  </c:pt>
                  <c:pt idx="2">
                    <c:v>1.6385323324650803E-2</c:v>
                  </c:pt>
                  <c:pt idx="3">
                    <c:v>1.4510240220866303E-2</c:v>
                  </c:pt>
                  <c:pt idx="4">
                    <c:v>1.9534244441280747E-2</c:v>
                  </c:pt>
                  <c:pt idx="5">
                    <c:v>1.4803366517437942E-2</c:v>
                  </c:pt>
                  <c:pt idx="6">
                    <c:v>1.8433488740232162E-2</c:v>
                  </c:pt>
                  <c:pt idx="7">
                    <c:v>1.6583131680990071E-2</c:v>
                  </c:pt>
                  <c:pt idx="8">
                    <c:v>2.7245648783888819E-2</c:v>
                  </c:pt>
                  <c:pt idx="9">
                    <c:v>1.6500422966680646E-2</c:v>
                  </c:pt>
                  <c:pt idx="10">
                    <c:v>1.7273422535005266E-2</c:v>
                  </c:pt>
                  <c:pt idx="11">
                    <c:v>1.1253778539883037E-2</c:v>
                  </c:pt>
                </c:numCache>
              </c:numRef>
            </c:minus>
          </c:errBars>
          <c:cat>
            <c:strRef>
              <c:f>Sheet1!$A$40:$A$51</c:f>
              <c:strCache>
                <c:ptCount val="12"/>
                <c:pt idx="0">
                  <c:v>Northern Ireland</c:v>
                </c:pt>
                <c:pt idx="1">
                  <c:v>Wales</c:v>
                </c:pt>
                <c:pt idx="2">
                  <c:v>West Midlands</c:v>
                </c:pt>
                <c:pt idx="3">
                  <c:v>Scotland </c:v>
                </c:pt>
                <c:pt idx="4">
                  <c:v>North East</c:v>
                </c:pt>
                <c:pt idx="5">
                  <c:v>Yorkshire and Humberside</c:v>
                </c:pt>
                <c:pt idx="6">
                  <c:v>East Midlands</c:v>
                </c:pt>
                <c:pt idx="7">
                  <c:v>North West</c:v>
                </c:pt>
                <c:pt idx="8">
                  <c:v>East of England</c:v>
                </c:pt>
                <c:pt idx="9">
                  <c:v>South West</c:v>
                </c:pt>
                <c:pt idx="10">
                  <c:v>South East</c:v>
                </c:pt>
                <c:pt idx="11">
                  <c:v>London</c:v>
                </c:pt>
              </c:strCache>
            </c:strRef>
          </c:cat>
          <c:val>
            <c:numRef>
              <c:f>Sheet1!$B$40:$B$51</c:f>
              <c:numCache>
                <c:formatCode>General</c:formatCode>
                <c:ptCount val="12"/>
                <c:pt idx="0">
                  <c:v>8.11226586700831E-2</c:v>
                </c:pt>
                <c:pt idx="1">
                  <c:v>0.11182187650653089</c:v>
                </c:pt>
                <c:pt idx="2">
                  <c:v>4.4982354888443855E-2</c:v>
                </c:pt>
                <c:pt idx="3">
                  <c:v>5.7597683736611276E-2</c:v>
                </c:pt>
                <c:pt idx="4">
                  <c:v>0.10738347172793342</c:v>
                </c:pt>
                <c:pt idx="5">
                  <c:v>7.8962574157283943E-2</c:v>
                </c:pt>
                <c:pt idx="6">
                  <c:v>4.4982354888443855E-2</c:v>
                </c:pt>
                <c:pt idx="7">
                  <c:v>5.7597683736611276E-2</c:v>
                </c:pt>
                <c:pt idx="8">
                  <c:v>6.9295478174600272E-2</c:v>
                </c:pt>
                <c:pt idx="9">
                  <c:v>5.2322893283203845E-2</c:v>
                </c:pt>
                <c:pt idx="10">
                  <c:v>-2.0781035430540447E-2</c:v>
                </c:pt>
                <c:pt idx="11">
                  <c:v>-4.30460425269533E-2</c:v>
                </c:pt>
              </c:numCache>
            </c:numRef>
          </c:val>
        </c:ser>
        <c:axId val="51292032"/>
        <c:axId val="51293568"/>
      </c:barChart>
      <c:catAx>
        <c:axId val="51292032"/>
        <c:scaling>
          <c:orientation val="minMax"/>
        </c:scaling>
        <c:axPos val="l"/>
        <c:numFmt formatCode="General" sourceLinked="0"/>
        <c:tickLblPos val="low"/>
        <c:crossAx val="51293568"/>
        <c:crosses val="autoZero"/>
        <c:auto val="1"/>
        <c:lblAlgn val="ctr"/>
        <c:lblOffset val="100"/>
      </c:catAx>
      <c:valAx>
        <c:axId val="51293568"/>
        <c:scaling>
          <c:orientation val="minMax"/>
          <c:max val="0.2"/>
        </c:scaling>
        <c:axPos val="b"/>
        <c:majorGridlines>
          <c:spPr>
            <a:ln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Estimated difference between average public and private sector hourly pay</a:t>
                </a:r>
              </a:p>
            </c:rich>
          </c:tx>
          <c:layout>
            <c:manualLayout>
              <c:xMode val="edge"/>
              <c:yMode val="edge"/>
              <c:x val="0.23182396731021918"/>
              <c:y val="0.90869565217391657"/>
            </c:manualLayout>
          </c:layout>
        </c:title>
        <c:numFmt formatCode="0%" sourceLinked="0"/>
        <c:tickLblPos val="nextTo"/>
        <c:crossAx val="51292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907825223818877"/>
          <c:y val="6.6223102408478635E-4"/>
          <c:w val="0.69082303094051345"/>
          <c:h val="7.2754634142433716E-2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05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9.8020385034185253E-2"/>
          <c:y val="2.6336913458815475E-2"/>
          <c:w val="0.866001362952867"/>
          <c:h val="0.75471775679305264"/>
        </c:manualLayout>
      </c:layout>
      <c:barChart>
        <c:barDir val="col"/>
        <c:grouping val="clustered"/>
        <c:ser>
          <c:idx val="0"/>
          <c:order val="0"/>
          <c:tx>
            <c:strRef>
              <c:f>Sheet1!$A$26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82CEC1"/>
            </a:solidFill>
          </c:spPr>
          <c:cat>
            <c:multiLvlStrRef>
              <c:f>Sheet1!$B$24:$E$25</c:f>
              <c:multiLvlStrCache>
                <c:ptCount val="4"/>
                <c:lvl>
                  <c:pt idx="0">
                    <c:v>Public sector</c:v>
                  </c:pt>
                  <c:pt idx="1">
                    <c:v>Private sector</c:v>
                  </c:pt>
                  <c:pt idx="2">
                    <c:v>Public sector</c:v>
                  </c:pt>
                  <c:pt idx="3">
                    <c:v>Private sector</c:v>
                  </c:pt>
                </c:lvl>
                <c:lvl>
                  <c:pt idx="0">
                    <c:v>% of employees with a workplace pension</c:v>
                  </c:pt>
                  <c:pt idx="2">
                    <c:v>% of employees with an employer pension contribution of at least 10%</c:v>
                  </c:pt>
                </c:lvl>
              </c:multiLvlStrCache>
            </c:multiLvlStrRef>
          </c:cat>
          <c:val>
            <c:numRef>
              <c:f>Sheet1!$B$26:$E$26</c:f>
              <c:numCache>
                <c:formatCode>0%</c:formatCode>
                <c:ptCount val="4"/>
                <c:pt idx="0">
                  <c:v>0.88200000000000001</c:v>
                </c:pt>
                <c:pt idx="1">
                  <c:v>0.60100000000000064</c:v>
                </c:pt>
                <c:pt idx="2">
                  <c:v>0.834372</c:v>
                </c:pt>
                <c:pt idx="3">
                  <c:v>0.11058399999999995</c:v>
                </c:pt>
              </c:numCache>
            </c:numRef>
          </c:val>
        </c:ser>
        <c:axId val="51141248"/>
        <c:axId val="51155712"/>
      </c:barChart>
      <c:lineChart>
        <c:grouping val="standard"/>
        <c:ser>
          <c:idx val="1"/>
          <c:order val="1"/>
          <c:tx>
            <c:strRef>
              <c:f>Sheet1!$A$27</c:f>
              <c:strCache>
                <c:ptCount val="1"/>
                <c:pt idx="0">
                  <c:v>2007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chemeClr val="tx1"/>
              </a:solidFill>
              <a:ln>
                <a:noFill/>
              </a:ln>
            </c:spPr>
          </c:marker>
          <c:cat>
            <c:multiLvlStrRef>
              <c:f>Sheet1!$B$24:$E$25</c:f>
              <c:multiLvlStrCache>
                <c:ptCount val="4"/>
                <c:lvl>
                  <c:pt idx="0">
                    <c:v>Public sector</c:v>
                  </c:pt>
                  <c:pt idx="1">
                    <c:v>Private sector</c:v>
                  </c:pt>
                  <c:pt idx="2">
                    <c:v>Public sector</c:v>
                  </c:pt>
                  <c:pt idx="3">
                    <c:v>Private sector</c:v>
                  </c:pt>
                </c:lvl>
                <c:lvl>
                  <c:pt idx="0">
                    <c:v>% of employees with a workplace pension</c:v>
                  </c:pt>
                  <c:pt idx="2">
                    <c:v>% of employees with an employer pension contribution of at least 10%</c:v>
                  </c:pt>
                </c:lvl>
              </c:multiLvlStrCache>
            </c:multiLvlStrRef>
          </c:cat>
          <c:val>
            <c:numRef>
              <c:f>Sheet1!$B$27:$E$27</c:f>
              <c:numCache>
                <c:formatCode>0%</c:formatCode>
                <c:ptCount val="4"/>
                <c:pt idx="0">
                  <c:v>0.84400000000000064</c:v>
                </c:pt>
                <c:pt idx="1">
                  <c:v>0.39400000000000096</c:v>
                </c:pt>
                <c:pt idx="2">
                  <c:v>0.78660800000000064</c:v>
                </c:pt>
                <c:pt idx="3">
                  <c:v>0.17454200000000036</c:v>
                </c:pt>
              </c:numCache>
            </c:numRef>
          </c:val>
        </c:ser>
        <c:marker val="1"/>
        <c:axId val="51141248"/>
        <c:axId val="51155712"/>
      </c:lineChart>
      <c:catAx>
        <c:axId val="51141248"/>
        <c:scaling>
          <c:orientation val="minMax"/>
        </c:scaling>
        <c:axPos val="b"/>
        <c:numFmt formatCode="General" sourceLinked="0"/>
        <c:tickLblPos val="nextTo"/>
        <c:crossAx val="51155712"/>
        <c:crosses val="autoZero"/>
        <c:auto val="1"/>
        <c:lblAlgn val="ctr"/>
        <c:lblOffset val="100"/>
      </c:catAx>
      <c:valAx>
        <c:axId val="51155712"/>
        <c:scaling>
          <c:orientation val="minMax"/>
        </c:scaling>
        <c:axPos val="l"/>
        <c:majorGridlines>
          <c:spPr>
            <a:ln>
              <a:prstDash val="sysDash"/>
            </a:ln>
          </c:spPr>
        </c:majorGridlines>
        <c:numFmt formatCode="0%" sourceLinked="1"/>
        <c:tickLblPos val="nextTo"/>
        <c:crossAx val="51141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0315627291649738"/>
          <c:y val="3.1036551386017111E-3"/>
          <c:w val="0.33230939030081413"/>
          <c:h val="0.11976296260205192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0.16980408609569703"/>
          <c:y val="1.9372175493045585E-2"/>
          <c:w val="0.78600880734216783"/>
          <c:h val="0.55532432315599223"/>
        </c:manualLayout>
      </c:layout>
      <c:lineChart>
        <c:grouping val="standard"/>
        <c:ser>
          <c:idx val="1"/>
          <c:order val="0"/>
          <c:tx>
            <c:strRef>
              <c:f>Sheet1!$C$1</c:f>
              <c:strCache>
                <c:ptCount val="1"/>
                <c:pt idx="0">
                  <c:v>Average difference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Sheet1!$A$2:$A$24</c:f>
              <c:numCache>
                <c:formatCode>General</c:formatCode>
                <c:ptCount val="23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</c:numCache>
            </c:numRef>
          </c:cat>
          <c:val>
            <c:numRef>
              <c:f>Sheet1!$C$2:$C$24</c:f>
              <c:numCache>
                <c:formatCode>0.0%</c:formatCode>
                <c:ptCount val="23"/>
                <c:pt idx="0">
                  <c:v>0.17387401143022396</c:v>
                </c:pt>
                <c:pt idx="1">
                  <c:v>0.15690808207065482</c:v>
                </c:pt>
                <c:pt idx="2">
                  <c:v>0.14292332463101931</c:v>
                </c:pt>
                <c:pt idx="3">
                  <c:v>0.12594164125046842</c:v>
                </c:pt>
                <c:pt idx="4">
                  <c:v>0.10895119579353763</c:v>
                </c:pt>
                <c:pt idx="5">
                  <c:v>0.11057966529410732</c:v>
                </c:pt>
                <c:pt idx="6">
                  <c:v>0.12595301331847386</c:v>
                </c:pt>
                <c:pt idx="7">
                  <c:v>0.13369929705926481</c:v>
                </c:pt>
                <c:pt idx="8">
                  <c:v>0.13936774624822101</c:v>
                </c:pt>
                <c:pt idx="9">
                  <c:v>0.14181899451705968</c:v>
                </c:pt>
                <c:pt idx="10">
                  <c:v>0.12707209079565768</c:v>
                </c:pt>
                <c:pt idx="11">
                  <c:v>0.13466198953149544</c:v>
                </c:pt>
                <c:pt idx="12">
                  <c:v>0.14479753952967706</c:v>
                </c:pt>
                <c:pt idx="13">
                  <c:v>0.16637657627284147</c:v>
                </c:pt>
                <c:pt idx="14">
                  <c:v>0.184877744421236</c:v>
                </c:pt>
                <c:pt idx="15">
                  <c:v>0.16633085520719026</c:v>
                </c:pt>
                <c:pt idx="16">
                  <c:v>0.16404918084299264</c:v>
                </c:pt>
                <c:pt idx="17">
                  <c:v>0.16447856135378683</c:v>
                </c:pt>
                <c:pt idx="18">
                  <c:v>0.1367538493569167</c:v>
                </c:pt>
                <c:pt idx="19">
                  <c:v>0.12447515735123932</c:v>
                </c:pt>
              </c:numCache>
            </c:numRef>
          </c:val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Average difference controlling for workers' characteristics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Sheet1!$A$2:$A$24</c:f>
              <c:numCache>
                <c:formatCode>General</c:formatCode>
                <c:ptCount val="23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</c:numCache>
            </c:numRef>
          </c:cat>
          <c:val>
            <c:numRef>
              <c:f>Sheet1!$B$2:$B$24</c:f>
              <c:numCache>
                <c:formatCode>0.0%</c:formatCode>
                <c:ptCount val="23"/>
                <c:pt idx="0">
                  <c:v>6.6571501698683866E-2</c:v>
                </c:pt>
                <c:pt idx="1">
                  <c:v>4.6069178825226556E-2</c:v>
                </c:pt>
                <c:pt idx="2">
                  <c:v>3.8489132845968672E-2</c:v>
                </c:pt>
                <c:pt idx="3">
                  <c:v>2.2770477882061674E-2</c:v>
                </c:pt>
                <c:pt idx="4">
                  <c:v>9.0234682291032743E-3</c:v>
                </c:pt>
                <c:pt idx="5">
                  <c:v>1.7509525539118671E-2</c:v>
                </c:pt>
                <c:pt idx="6">
                  <c:v>2.5529843991429109E-2</c:v>
                </c:pt>
                <c:pt idx="7">
                  <c:v>3.2760588535641004E-2</c:v>
                </c:pt>
                <c:pt idx="8">
                  <c:v>3.4480325855603913E-2</c:v>
                </c:pt>
                <c:pt idx="9">
                  <c:v>3.6759206231216326E-2</c:v>
                </c:pt>
                <c:pt idx="10">
                  <c:v>3.1060722497204825E-2</c:v>
                </c:pt>
                <c:pt idx="11">
                  <c:v>3.0895765978478557E-2</c:v>
                </c:pt>
                <c:pt idx="12">
                  <c:v>4.7090954863326963E-2</c:v>
                </c:pt>
                <c:pt idx="13">
                  <c:v>6.0085430831055026E-2</c:v>
                </c:pt>
                <c:pt idx="14">
                  <c:v>6.4937380734119615E-2</c:v>
                </c:pt>
                <c:pt idx="15">
                  <c:v>6.0113735489923728E-2</c:v>
                </c:pt>
                <c:pt idx="16">
                  <c:v>5.3843123650215492E-2</c:v>
                </c:pt>
                <c:pt idx="17">
                  <c:v>4.3666715013316551E-2</c:v>
                </c:pt>
                <c:pt idx="18">
                  <c:v>3.5963695220699206E-2</c:v>
                </c:pt>
                <c:pt idx="19">
                  <c:v>2.9021344920761701E-2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Projection: increase scales by 1% each year</c:v>
                </c:pt>
              </c:strCache>
            </c:strRef>
          </c:tx>
          <c:spPr>
            <a:ln>
              <a:solidFill>
                <a:srgbClr val="C00000"/>
              </a:solidFill>
              <a:prstDash val="sysDash"/>
            </a:ln>
          </c:spPr>
          <c:marker>
            <c:symbol val="none"/>
          </c:marker>
          <c:cat>
            <c:numRef>
              <c:f>Sheet1!$A$2:$A$24</c:f>
              <c:numCache>
                <c:formatCode>General</c:formatCode>
                <c:ptCount val="23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</c:numCache>
            </c:numRef>
          </c:cat>
          <c:val>
            <c:numRef>
              <c:f>Sheet1!$D$2:$D$24</c:f>
              <c:numCache>
                <c:formatCode>General</c:formatCode>
                <c:ptCount val="23"/>
                <c:pt idx="19" formatCode="0.0%">
                  <c:v>0.12400000000000003</c:v>
                </c:pt>
                <c:pt idx="20" formatCode="0.0%">
                  <c:v>0.11158419822435997</c:v>
                </c:pt>
                <c:pt idx="21" formatCode="0.0%">
                  <c:v>9.5839919103777843E-2</c:v>
                </c:pt>
                <c:pt idx="22" formatCode="0.0%">
                  <c:v>7.8812104844863298E-2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Projections: increase scales in line with inflation</c:v>
                </c:pt>
              </c:strCache>
            </c:strRef>
          </c:tx>
          <c:spPr>
            <a:ln>
              <a:solidFill>
                <a:srgbClr val="FFC000"/>
              </a:solidFill>
              <a:prstDash val="sysDash"/>
            </a:ln>
          </c:spPr>
          <c:marker>
            <c:symbol val="none"/>
          </c:marker>
          <c:cat>
            <c:numRef>
              <c:f>Sheet1!$A$2:$A$24</c:f>
              <c:numCache>
                <c:formatCode>General</c:formatCode>
                <c:ptCount val="23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</c:numCache>
            </c:numRef>
          </c:cat>
          <c:val>
            <c:numRef>
              <c:f>Sheet1!$E$2:$E$24</c:f>
              <c:numCache>
                <c:formatCode>General</c:formatCode>
                <c:ptCount val="23"/>
                <c:pt idx="19" formatCode="0.0%">
                  <c:v>0.12400000000000003</c:v>
                </c:pt>
                <c:pt idx="20" formatCode="0.0%">
                  <c:v>0.11158419822435997</c:v>
                </c:pt>
                <c:pt idx="21" formatCode="0.0%">
                  <c:v>0.11492598515486355</c:v>
                </c:pt>
                <c:pt idx="22" formatCode="0.0%">
                  <c:v>0.10899440786074006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Projection: increase pay in line with private earnings</c:v>
                </c:pt>
              </c:strCache>
            </c:strRef>
          </c:tx>
          <c:spPr>
            <a:ln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Sheet1!$A$2:$A$24</c:f>
              <c:numCache>
                <c:formatCode>General</c:formatCode>
                <c:ptCount val="23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</c:numCache>
            </c:numRef>
          </c:cat>
          <c:val>
            <c:numRef>
              <c:f>Sheet1!$F$2:$F$24</c:f>
              <c:numCache>
                <c:formatCode>General</c:formatCode>
                <c:ptCount val="23"/>
                <c:pt idx="19" formatCode="0.0%">
                  <c:v>0.12400000000000003</c:v>
                </c:pt>
                <c:pt idx="20" formatCode="0.0%">
                  <c:v>0.11158419822435997</c:v>
                </c:pt>
                <c:pt idx="21" formatCode="0.0%">
                  <c:v>0.1119632325601904</c:v>
                </c:pt>
                <c:pt idx="22" formatCode="0.0%">
                  <c:v>0.1119632325601904</c:v>
                </c:pt>
              </c:numCache>
            </c:numRef>
          </c:val>
        </c:ser>
        <c:marker val="1"/>
        <c:axId val="64276736"/>
        <c:axId val="50401664"/>
      </c:lineChart>
      <c:catAx>
        <c:axId val="642767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Financial year</a:t>
                </a:r>
              </a:p>
            </c:rich>
          </c:tx>
          <c:layout>
            <c:manualLayout>
              <c:xMode val="edge"/>
              <c:yMode val="edge"/>
              <c:x val="0.44330878440407218"/>
              <c:y val="0.67975018904709505"/>
            </c:manualLayout>
          </c:layout>
        </c:title>
        <c:numFmt formatCode="General" sourceLinked="1"/>
        <c:tickLblPos val="nextTo"/>
        <c:crossAx val="50401664"/>
        <c:crosses val="autoZero"/>
        <c:auto val="1"/>
        <c:lblAlgn val="ctr"/>
        <c:lblOffset val="100"/>
      </c:catAx>
      <c:valAx>
        <c:axId val="50401664"/>
        <c:scaling>
          <c:orientation val="minMax"/>
        </c:scaling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Average difference between</a:t>
                </a:r>
              </a:p>
              <a:p>
                <a:pPr>
                  <a:defRPr/>
                </a:pPr>
                <a:r>
                  <a:rPr lang="en-GB"/>
                  <a:t>public and private sector hourly pay</a:t>
                </a:r>
              </a:p>
            </c:rich>
          </c:tx>
          <c:layout>
            <c:manualLayout>
              <c:xMode val="edge"/>
              <c:yMode val="edge"/>
              <c:x val="1.5902180459481118E-2"/>
              <c:y val="9.7457809347348458E-3"/>
            </c:manualLayout>
          </c:layout>
        </c:title>
        <c:numFmt formatCode="0%" sourceLinked="0"/>
        <c:tickLblPos val="nextTo"/>
        <c:crossAx val="642767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4352937392921256"/>
          <c:y val="0.75666906186051031"/>
          <c:w val="0.85647058823529409"/>
          <c:h val="0.24333086815255142"/>
        </c:manualLayout>
      </c:layout>
      <c:spPr>
        <a:ln>
          <a:noFill/>
        </a:ln>
      </c:spPr>
    </c:legend>
    <c:plotVisOnly val="1"/>
    <c:dispBlanksAs val="gap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0.18664137541367343"/>
          <c:y val="8.8926187115324226E-2"/>
          <c:w val="0.77923586984335791"/>
          <c:h val="0.74558344940763688"/>
        </c:manualLayout>
      </c:layout>
      <c:barChart>
        <c:barDir val="bar"/>
        <c:grouping val="clustered"/>
        <c:ser>
          <c:idx val="2"/>
          <c:order val="0"/>
          <c:tx>
            <c:strRef>
              <c:f>Sheet1!$A$4</c:f>
              <c:strCache>
                <c:ptCount val="1"/>
                <c:pt idx="0">
                  <c:v>2016-17</c:v>
                </c:pt>
              </c:strCache>
            </c:strRef>
          </c:tx>
          <c:spPr>
            <a:solidFill>
              <a:srgbClr val="00B0F0"/>
            </a:solidFill>
          </c:spPr>
          <c:errBars>
            <c:errBarType val="both"/>
            <c:errValType val="cust"/>
            <c:plus>
              <c:numRef>
                <c:f>Sheet1!$G$4:$J$4</c:f>
                <c:numCache>
                  <c:formatCode>General</c:formatCode>
                  <c:ptCount val="4"/>
                  <c:pt idx="0">
                    <c:v>1.2106033231027541E-2</c:v>
                  </c:pt>
                  <c:pt idx="1">
                    <c:v>2.0708196047639679E-2</c:v>
                  </c:pt>
                  <c:pt idx="2">
                    <c:v>2.1842109740277491E-2</c:v>
                  </c:pt>
                  <c:pt idx="3">
                    <c:v>1.6044819340100387E-2</c:v>
                  </c:pt>
                </c:numCache>
              </c:numRef>
            </c:plus>
            <c:minus>
              <c:numRef>
                <c:f>Sheet1!$G$4:$J$4</c:f>
                <c:numCache>
                  <c:formatCode>General</c:formatCode>
                  <c:ptCount val="4"/>
                  <c:pt idx="0">
                    <c:v>1.2106033231027541E-2</c:v>
                  </c:pt>
                  <c:pt idx="1">
                    <c:v>2.0708196047639679E-2</c:v>
                  </c:pt>
                  <c:pt idx="2">
                    <c:v>2.1842109740277491E-2</c:v>
                  </c:pt>
                  <c:pt idx="3">
                    <c:v>1.6044819340100387E-2</c:v>
                  </c:pt>
                </c:numCache>
              </c:numRef>
            </c:minus>
          </c:errBar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Low educated</c:v>
                </c:pt>
                <c:pt idx="2">
                  <c:v>Mid educated</c:v>
                </c:pt>
                <c:pt idx="3">
                  <c:v>High educated</c:v>
                </c:pt>
              </c:strCache>
            </c:strRef>
          </c:cat>
          <c:val>
            <c:numRef>
              <c:f>Sheet1!$B$4:$E$4</c:f>
              <c:numCache>
                <c:formatCode>0.000</c:formatCode>
                <c:ptCount val="4"/>
                <c:pt idx="0" formatCode="General">
                  <c:v>2.9000000000000001E-2</c:v>
                </c:pt>
                <c:pt idx="1">
                  <c:v>5.6540614675494316E-2</c:v>
                </c:pt>
                <c:pt idx="2">
                  <c:v>1.3084867359809188E-2</c:v>
                </c:pt>
                <c:pt idx="3">
                  <c:v>2.3266539547217573E-2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2011-12</c:v>
                </c:pt>
              </c:strCache>
            </c:strRef>
          </c:tx>
          <c:spPr>
            <a:solidFill>
              <a:srgbClr val="00B050"/>
            </a:solidFill>
          </c:spPr>
          <c:errBars>
            <c:errBarType val="both"/>
            <c:errValType val="cust"/>
            <c:plus>
              <c:numRef>
                <c:f>Sheet1!$G$3:$J$3</c:f>
                <c:numCache>
                  <c:formatCode>General</c:formatCode>
                  <c:ptCount val="4"/>
                  <c:pt idx="0">
                    <c:v>1.0437263024466794E-2</c:v>
                  </c:pt>
                  <c:pt idx="1">
                    <c:v>1.7036975558036377E-2</c:v>
                  </c:pt>
                  <c:pt idx="2">
                    <c:v>2.0563744844359626E-2</c:v>
                  </c:pt>
                  <c:pt idx="3">
                    <c:v>1.6599723107001443E-2</c:v>
                  </c:pt>
                </c:numCache>
              </c:numRef>
            </c:plus>
            <c:minus>
              <c:numRef>
                <c:f>Sheet1!$G$3:$J$3</c:f>
                <c:numCache>
                  <c:formatCode>General</c:formatCode>
                  <c:ptCount val="4"/>
                  <c:pt idx="0">
                    <c:v>1.0437263024466794E-2</c:v>
                  </c:pt>
                  <c:pt idx="1">
                    <c:v>1.7036975558036377E-2</c:v>
                  </c:pt>
                  <c:pt idx="2">
                    <c:v>2.0563744844359626E-2</c:v>
                  </c:pt>
                  <c:pt idx="3">
                    <c:v>1.6599723107001443E-2</c:v>
                  </c:pt>
                </c:numCache>
              </c:numRef>
            </c:minus>
          </c:errBar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Low educated</c:v>
                </c:pt>
                <c:pt idx="2">
                  <c:v>Mid educated</c:v>
                </c:pt>
                <c:pt idx="3">
                  <c:v>High educated</c:v>
                </c:pt>
              </c:strCache>
            </c:strRef>
          </c:cat>
          <c:val>
            <c:numRef>
              <c:f>Sheet1!$B$3:$E$3</c:f>
              <c:numCache>
                <c:formatCode>0.000</c:formatCode>
                <c:ptCount val="4"/>
                <c:pt idx="0" formatCode="General">
                  <c:v>6.5000000000000002E-2</c:v>
                </c:pt>
                <c:pt idx="1">
                  <c:v>8.654180854823823E-2</c:v>
                </c:pt>
                <c:pt idx="2">
                  <c:v>4.9170655324470632E-2</c:v>
                </c:pt>
                <c:pt idx="3">
                  <c:v>5.8655810395500135E-2</c:v>
                </c:pt>
              </c:numCache>
            </c:numRef>
          </c:val>
        </c:ser>
        <c:ser>
          <c:idx val="0"/>
          <c:order val="2"/>
          <c:tx>
            <c:strRef>
              <c:f>Sheet1!$A$2</c:f>
              <c:strCache>
                <c:ptCount val="1"/>
                <c:pt idx="0">
                  <c:v>2007-08</c:v>
                </c:pt>
              </c:strCache>
            </c:strRef>
          </c:tx>
          <c:spPr>
            <a:solidFill>
              <a:srgbClr val="FFC000"/>
            </a:solidFill>
          </c:spPr>
          <c:errBars>
            <c:errBarType val="both"/>
            <c:errValType val="cust"/>
            <c:plus>
              <c:numRef>
                <c:f>Sheet1!$G$2:$J$2</c:f>
                <c:numCache>
                  <c:formatCode>General</c:formatCode>
                  <c:ptCount val="4"/>
                  <c:pt idx="0">
                    <c:v>8.0868463504703506E-3</c:v>
                  </c:pt>
                  <c:pt idx="1">
                    <c:v>1.2313595072853579E-2</c:v>
                  </c:pt>
                  <c:pt idx="2">
                    <c:v>1.9639239226146406E-2</c:v>
                  </c:pt>
                  <c:pt idx="3">
                    <c:v>1.4123705436198801E-2</c:v>
                  </c:pt>
                </c:numCache>
              </c:numRef>
            </c:plus>
            <c:minus>
              <c:numRef>
                <c:f>Sheet1!$G$2:$J$2</c:f>
                <c:numCache>
                  <c:formatCode>General</c:formatCode>
                  <c:ptCount val="4"/>
                  <c:pt idx="0">
                    <c:v>8.0868463504703506E-3</c:v>
                  </c:pt>
                  <c:pt idx="1">
                    <c:v>1.2313595072853579E-2</c:v>
                  </c:pt>
                  <c:pt idx="2">
                    <c:v>1.9639239226146406E-2</c:v>
                  </c:pt>
                  <c:pt idx="3">
                    <c:v>1.4123705436198801E-2</c:v>
                  </c:pt>
                </c:numCache>
              </c:numRef>
            </c:minus>
          </c:errBars>
          <c:cat>
            <c:strRef>
              <c:f>Sheet1!$B$1:$E$1</c:f>
              <c:strCache>
                <c:ptCount val="4"/>
                <c:pt idx="0">
                  <c:v>All</c:v>
                </c:pt>
                <c:pt idx="1">
                  <c:v>Low educated</c:v>
                </c:pt>
                <c:pt idx="2">
                  <c:v>Mid educated</c:v>
                </c:pt>
                <c:pt idx="3">
                  <c:v>High educated</c:v>
                </c:pt>
              </c:strCache>
            </c:strRef>
          </c:cat>
          <c:val>
            <c:numRef>
              <c:f>Sheet1!$B$2:$E$2</c:f>
              <c:numCache>
                <c:formatCode>0.000</c:formatCode>
                <c:ptCount val="4"/>
                <c:pt idx="0" formatCode="General">
                  <c:v>3.1000000000000014E-2</c:v>
                </c:pt>
                <c:pt idx="1">
                  <c:v>4.7074410956937277E-2</c:v>
                </c:pt>
                <c:pt idx="2">
                  <c:v>2.0020013340003042E-3</c:v>
                </c:pt>
                <c:pt idx="3">
                  <c:v>2.9424594475130794E-2</c:v>
                </c:pt>
              </c:numCache>
            </c:numRef>
          </c:val>
        </c:ser>
        <c:axId val="84977920"/>
        <c:axId val="84992000"/>
      </c:barChart>
      <c:catAx>
        <c:axId val="84977920"/>
        <c:scaling>
          <c:orientation val="minMax"/>
        </c:scaling>
        <c:axPos val="l"/>
        <c:numFmt formatCode="General" sourceLinked="0"/>
        <c:tickLblPos val="low"/>
        <c:crossAx val="84992000"/>
        <c:crosses val="autoZero"/>
        <c:auto val="1"/>
        <c:lblAlgn val="ctr"/>
        <c:lblOffset val="100"/>
      </c:catAx>
      <c:valAx>
        <c:axId val="84992000"/>
        <c:scaling>
          <c:orientation val="minMax"/>
        </c:scaling>
        <c:axPos val="b"/>
        <c:majorGridlines>
          <c:spPr>
            <a:ln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Estimated differential between public and private sector houly pay</a:t>
                </a:r>
              </a:p>
            </c:rich>
          </c:tx>
          <c:layout/>
        </c:title>
        <c:numFmt formatCode="0%" sourceLinked="0"/>
        <c:tickLblPos val="nextTo"/>
        <c:crossAx val="84977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544065342797296"/>
          <c:y val="1.9291977426389574E-3"/>
          <c:w val="0.68550584509594137"/>
          <c:h val="9.3705483418469279E-2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12357319075303685"/>
          <c:y val="3.0187271902814339E-2"/>
          <c:w val="0.72429567670995265"/>
          <c:h val="0.81070557593149395"/>
        </c:manualLayout>
      </c:layout>
      <c:lineChart>
        <c:grouping val="standard"/>
        <c:ser>
          <c:idx val="0"/>
          <c:order val="0"/>
          <c:tx>
            <c:strRef>
              <c:f>Sheet1!$B$12</c:f>
              <c:strCache>
                <c:ptCount val="1"/>
                <c:pt idx="0">
                  <c:v>2016–17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Sheet1!$A$13:$A$21</c:f>
              <c:numCache>
                <c:formatCode>General</c:formatCode>
                <c:ptCount val="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</c:numCache>
            </c:numRef>
          </c:cat>
          <c:val>
            <c:numRef>
              <c:f>Sheet1!$B$13:$B$21</c:f>
              <c:numCache>
                <c:formatCode>General</c:formatCode>
                <c:ptCount val="9"/>
                <c:pt idx="0">
                  <c:v>0.13132702261077406</c:v>
                </c:pt>
                <c:pt idx="1">
                  <c:v>0.11503957772543187</c:v>
                </c:pt>
                <c:pt idx="2">
                  <c:v>9.392494979863196E-2</c:v>
                </c:pt>
                <c:pt idx="3">
                  <c:v>6.9734941968235431E-2</c:v>
                </c:pt>
                <c:pt idx="4">
                  <c:v>5.4803506691599078E-2</c:v>
                </c:pt>
                <c:pt idx="5">
                  <c:v>2.6481053574864317E-2</c:v>
                </c:pt>
                <c:pt idx="6">
                  <c:v>-5.7593509823318286E-3</c:v>
                </c:pt>
                <c:pt idx="7">
                  <c:v>-4.5147881280302678E-2</c:v>
                </c:pt>
                <c:pt idx="8">
                  <c:v>-9.7631404563249424E-2</c:v>
                </c:pt>
              </c:numCache>
            </c:numRef>
          </c:val>
        </c:ser>
        <c:ser>
          <c:idx val="1"/>
          <c:order val="1"/>
          <c:tx>
            <c:strRef>
              <c:f>Sheet1!$D$12</c:f>
              <c:strCache>
                <c:ptCount val="1"/>
              </c:strCache>
            </c:strRef>
          </c:tx>
          <c:spPr>
            <a:ln>
              <a:solidFill>
                <a:srgbClr val="00B0F0"/>
              </a:solidFill>
              <a:prstDash val="sysDot"/>
            </a:ln>
          </c:spPr>
          <c:marker>
            <c:symbol val="none"/>
          </c:marker>
          <c:cat>
            <c:numRef>
              <c:f>Sheet1!$A$13:$A$21</c:f>
              <c:numCache>
                <c:formatCode>General</c:formatCode>
                <c:ptCount val="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</c:numCache>
            </c:numRef>
          </c:cat>
          <c:val>
            <c:numRef>
              <c:f>Sheet1!$D$13:$D$21</c:f>
              <c:numCache>
                <c:formatCode>General</c:formatCode>
                <c:ptCount val="9"/>
                <c:pt idx="0">
                  <c:v>0.14829213564866794</c:v>
                </c:pt>
                <c:pt idx="1">
                  <c:v>0.12924867870976958</c:v>
                </c:pt>
                <c:pt idx="2">
                  <c:v>0.10744195467822229</c:v>
                </c:pt>
                <c:pt idx="3">
                  <c:v>8.3059765794500626E-2</c:v>
                </c:pt>
                <c:pt idx="4">
                  <c:v>6.67506837603591E-2</c:v>
                </c:pt>
                <c:pt idx="5">
                  <c:v>3.8291124582740352E-2</c:v>
                </c:pt>
                <c:pt idx="6">
                  <c:v>7.7514567824960015E-3</c:v>
                </c:pt>
                <c:pt idx="7">
                  <c:v>-3.19380140185513E-2</c:v>
                </c:pt>
                <c:pt idx="8">
                  <c:v>-8.0336380666222576E-2</c:v>
                </c:pt>
              </c:numCache>
            </c:numRef>
          </c:val>
        </c:ser>
        <c:ser>
          <c:idx val="2"/>
          <c:order val="2"/>
          <c:tx>
            <c:strRef>
              <c:f>Sheet1!$E$12</c:f>
              <c:strCache>
                <c:ptCount val="1"/>
              </c:strCache>
            </c:strRef>
          </c:tx>
          <c:spPr>
            <a:ln>
              <a:solidFill>
                <a:srgbClr val="00B0F0"/>
              </a:solidFill>
              <a:prstDash val="sysDot"/>
            </a:ln>
          </c:spPr>
          <c:marker>
            <c:symbol val="none"/>
          </c:marker>
          <c:cat>
            <c:numRef>
              <c:f>Sheet1!$A$13:$A$21</c:f>
              <c:numCache>
                <c:formatCode>General</c:formatCode>
                <c:ptCount val="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</c:numCache>
            </c:numRef>
          </c:cat>
          <c:val>
            <c:numRef>
              <c:f>Sheet1!$E$13:$E$21</c:f>
              <c:numCache>
                <c:formatCode>General</c:formatCode>
                <c:ptCount val="9"/>
                <c:pt idx="0">
                  <c:v>0.1143619095728803</c:v>
                </c:pt>
                <c:pt idx="1">
                  <c:v>0.10083047674109409</c:v>
                </c:pt>
                <c:pt idx="2">
                  <c:v>8.0407944919041477E-2</c:v>
                </c:pt>
                <c:pt idx="3">
                  <c:v>5.6410118141970181E-2</c:v>
                </c:pt>
                <c:pt idx="4">
                  <c:v>4.2856329622839029E-2</c:v>
                </c:pt>
                <c:pt idx="5">
                  <c:v>1.4670982566988271E-2</c:v>
                </c:pt>
                <c:pt idx="6">
                  <c:v>-1.9270158747159656E-2</c:v>
                </c:pt>
                <c:pt idx="7">
                  <c:v>-5.8357748542054048E-2</c:v>
                </c:pt>
                <c:pt idx="8">
                  <c:v>-0.11492642846027623</c:v>
                </c:pt>
              </c:numCache>
            </c:numRef>
          </c:val>
        </c:ser>
        <c:marker val="1"/>
        <c:axId val="50809856"/>
        <c:axId val="50820224"/>
      </c:lineChart>
      <c:catAx>
        <c:axId val="508098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Percentile</a:t>
                </a:r>
              </a:p>
            </c:rich>
          </c:tx>
          <c:layout/>
        </c:title>
        <c:numFmt formatCode="General" sourceLinked="1"/>
        <c:tickLblPos val="low"/>
        <c:crossAx val="50820224"/>
        <c:crosses val="autoZero"/>
        <c:auto val="1"/>
        <c:lblAlgn val="ctr"/>
        <c:lblOffset val="100"/>
      </c:catAx>
      <c:valAx>
        <c:axId val="50820224"/>
        <c:scaling>
          <c:orientation val="minMax"/>
        </c:scaling>
        <c:axPos val="l"/>
        <c:majorGridlines>
          <c:spPr>
            <a:ln>
              <a:solidFill>
                <a:srgbClr val="808080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Estimated public sector pay differential (%)</a:t>
                </a:r>
              </a:p>
            </c:rich>
          </c:tx>
          <c:layout/>
        </c:title>
        <c:numFmt formatCode="0%" sourceLinked="0"/>
        <c:tickLblPos val="nextTo"/>
        <c:crossAx val="50809856"/>
        <c:crosses val="autoZero"/>
        <c:crossBetween val="midCat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30450020163106251"/>
          <c:y val="4.3939144355572522E-2"/>
          <c:w val="0.37971473800725042"/>
          <c:h val="9.96036872722047E-2"/>
        </c:manualLayout>
      </c:layout>
    </c:legend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12357319075303688"/>
          <c:y val="3.0187271902814346E-2"/>
          <c:w val="0.72429567670995265"/>
          <c:h val="0.81070557593149395"/>
        </c:manualLayout>
      </c:layout>
      <c:lineChart>
        <c:grouping val="standard"/>
        <c:ser>
          <c:idx val="0"/>
          <c:order val="0"/>
          <c:tx>
            <c:strRef>
              <c:f>Sheet1!$B$12</c:f>
              <c:strCache>
                <c:ptCount val="1"/>
                <c:pt idx="0">
                  <c:v>2016–17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Sheet1!$A$13:$A$21</c:f>
              <c:numCache>
                <c:formatCode>General</c:formatCode>
                <c:ptCount val="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</c:numCache>
            </c:numRef>
          </c:cat>
          <c:val>
            <c:numRef>
              <c:f>Sheet1!$B$13:$B$21</c:f>
              <c:numCache>
                <c:formatCode>General</c:formatCode>
                <c:ptCount val="9"/>
                <c:pt idx="0">
                  <c:v>0.13132702261077403</c:v>
                </c:pt>
                <c:pt idx="1">
                  <c:v>0.11503957772543187</c:v>
                </c:pt>
                <c:pt idx="2">
                  <c:v>9.3924949798632001E-2</c:v>
                </c:pt>
                <c:pt idx="3">
                  <c:v>6.9734941968235431E-2</c:v>
                </c:pt>
                <c:pt idx="4">
                  <c:v>5.4803506691599072E-2</c:v>
                </c:pt>
                <c:pt idx="5">
                  <c:v>2.6481053574864331E-2</c:v>
                </c:pt>
                <c:pt idx="6">
                  <c:v>-5.7593509823318303E-3</c:v>
                </c:pt>
                <c:pt idx="7">
                  <c:v>-4.5147881280302671E-2</c:v>
                </c:pt>
                <c:pt idx="8">
                  <c:v>-9.7631404563249452E-2</c:v>
                </c:pt>
              </c:numCache>
            </c:numRef>
          </c:val>
        </c:ser>
        <c:ser>
          <c:idx val="1"/>
          <c:order val="1"/>
          <c:tx>
            <c:strRef>
              <c:f>Sheet1!$D$12</c:f>
              <c:strCache>
                <c:ptCount val="1"/>
              </c:strCache>
            </c:strRef>
          </c:tx>
          <c:spPr>
            <a:ln>
              <a:solidFill>
                <a:srgbClr val="00B0F0"/>
              </a:solidFill>
              <a:prstDash val="sysDot"/>
            </a:ln>
          </c:spPr>
          <c:marker>
            <c:symbol val="none"/>
          </c:marker>
          <c:cat>
            <c:numRef>
              <c:f>Sheet1!$A$13:$A$21</c:f>
              <c:numCache>
                <c:formatCode>General</c:formatCode>
                <c:ptCount val="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</c:numCache>
            </c:numRef>
          </c:cat>
          <c:val>
            <c:numRef>
              <c:f>Sheet1!$D$13:$D$21</c:f>
              <c:numCache>
                <c:formatCode>General</c:formatCode>
                <c:ptCount val="9"/>
                <c:pt idx="0">
                  <c:v>0.14829213564866794</c:v>
                </c:pt>
                <c:pt idx="1">
                  <c:v>0.12924867870976958</c:v>
                </c:pt>
                <c:pt idx="2">
                  <c:v>0.10744195467822229</c:v>
                </c:pt>
                <c:pt idx="3">
                  <c:v>8.3059765794500653E-2</c:v>
                </c:pt>
                <c:pt idx="4">
                  <c:v>6.67506837603591E-2</c:v>
                </c:pt>
                <c:pt idx="5">
                  <c:v>3.8291124582740352E-2</c:v>
                </c:pt>
                <c:pt idx="6">
                  <c:v>7.7514567824960023E-3</c:v>
                </c:pt>
                <c:pt idx="7">
                  <c:v>-3.1938014018551293E-2</c:v>
                </c:pt>
                <c:pt idx="8">
                  <c:v>-8.0336380666222562E-2</c:v>
                </c:pt>
              </c:numCache>
            </c:numRef>
          </c:val>
        </c:ser>
        <c:ser>
          <c:idx val="2"/>
          <c:order val="2"/>
          <c:tx>
            <c:strRef>
              <c:f>Sheet1!$E$12</c:f>
              <c:strCache>
                <c:ptCount val="1"/>
              </c:strCache>
            </c:strRef>
          </c:tx>
          <c:spPr>
            <a:ln>
              <a:solidFill>
                <a:srgbClr val="00B0F0"/>
              </a:solidFill>
              <a:prstDash val="sysDot"/>
            </a:ln>
          </c:spPr>
          <c:marker>
            <c:symbol val="none"/>
          </c:marker>
          <c:cat>
            <c:numRef>
              <c:f>Sheet1!$A$13:$A$21</c:f>
              <c:numCache>
                <c:formatCode>General</c:formatCode>
                <c:ptCount val="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</c:numCache>
            </c:numRef>
          </c:cat>
          <c:val>
            <c:numRef>
              <c:f>Sheet1!$E$13:$E$21</c:f>
              <c:numCache>
                <c:formatCode>General</c:formatCode>
                <c:ptCount val="9"/>
                <c:pt idx="0">
                  <c:v>0.11436190957288028</c:v>
                </c:pt>
                <c:pt idx="1">
                  <c:v>0.10083047674109409</c:v>
                </c:pt>
                <c:pt idx="2">
                  <c:v>8.0407944919041463E-2</c:v>
                </c:pt>
                <c:pt idx="3">
                  <c:v>5.6410118141970181E-2</c:v>
                </c:pt>
                <c:pt idx="4">
                  <c:v>4.2856329622839022E-2</c:v>
                </c:pt>
                <c:pt idx="5">
                  <c:v>1.467098256698827E-2</c:v>
                </c:pt>
                <c:pt idx="6">
                  <c:v>-1.9270158747159663E-2</c:v>
                </c:pt>
                <c:pt idx="7">
                  <c:v>-5.8357748542054048E-2</c:v>
                </c:pt>
                <c:pt idx="8">
                  <c:v>-0.11492642846027623</c:v>
                </c:pt>
              </c:numCache>
            </c:numRef>
          </c:val>
        </c:ser>
        <c:ser>
          <c:idx val="3"/>
          <c:order val="3"/>
          <c:tx>
            <c:strRef>
              <c:f>Sheet1!$H$12</c:f>
              <c:strCache>
                <c:ptCount val="1"/>
                <c:pt idx="0">
                  <c:v>2011–12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Sheet1!$A$13:$A$21</c:f>
              <c:numCache>
                <c:formatCode>General</c:formatCode>
                <c:ptCount val="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</c:numCache>
            </c:numRef>
          </c:cat>
          <c:val>
            <c:numRef>
              <c:f>Sheet1!$H$13:$H$21</c:f>
              <c:numCache>
                <c:formatCode>General</c:formatCode>
                <c:ptCount val="9"/>
                <c:pt idx="0">
                  <c:v>0.15428788033064078</c:v>
                </c:pt>
                <c:pt idx="1">
                  <c:v>0.14539986143224257</c:v>
                </c:pt>
                <c:pt idx="2">
                  <c:v>0.13283654023446845</c:v>
                </c:pt>
                <c:pt idx="3">
                  <c:v>0.10833999949103745</c:v>
                </c:pt>
                <c:pt idx="4">
                  <c:v>9.0732730268425987E-2</c:v>
                </c:pt>
                <c:pt idx="5">
                  <c:v>5.7528201851294626E-2</c:v>
                </c:pt>
                <c:pt idx="6">
                  <c:v>3.5321079140072209E-2</c:v>
                </c:pt>
                <c:pt idx="7">
                  <c:v>5.8962146463339415E-3</c:v>
                </c:pt>
                <c:pt idx="8">
                  <c:v>-4.5413102357969568E-2</c:v>
                </c:pt>
              </c:numCache>
            </c:numRef>
          </c:val>
        </c:ser>
        <c:ser>
          <c:idx val="4"/>
          <c:order val="4"/>
          <c:tx>
            <c:strRef>
              <c:f>Sheet1!$J$12</c:f>
              <c:strCache>
                <c:ptCount val="1"/>
              </c:strCache>
            </c:strRef>
          </c:tx>
          <c:spPr>
            <a:ln>
              <a:solidFill>
                <a:srgbClr val="00B050"/>
              </a:solidFill>
              <a:prstDash val="sysDot"/>
            </a:ln>
          </c:spPr>
          <c:marker>
            <c:symbol val="none"/>
          </c:marker>
          <c:cat>
            <c:numRef>
              <c:f>Sheet1!$A$13:$A$21</c:f>
              <c:numCache>
                <c:formatCode>General</c:formatCode>
                <c:ptCount val="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</c:numCache>
            </c:numRef>
          </c:cat>
          <c:val>
            <c:numRef>
              <c:f>Sheet1!$J$13:$J$21</c:f>
              <c:numCache>
                <c:formatCode>General</c:formatCode>
                <c:ptCount val="9"/>
                <c:pt idx="0">
                  <c:v>0.17101473987893642</c:v>
                </c:pt>
                <c:pt idx="1">
                  <c:v>0.15800656755911316</c:v>
                </c:pt>
                <c:pt idx="2">
                  <c:v>0.14605478511746336</c:v>
                </c:pt>
                <c:pt idx="3">
                  <c:v>0.120272481026118</c:v>
                </c:pt>
                <c:pt idx="4">
                  <c:v>0.10246004426014058</c:v>
                </c:pt>
                <c:pt idx="5">
                  <c:v>6.8840263768037341E-2</c:v>
                </c:pt>
                <c:pt idx="6">
                  <c:v>4.7242192597575582E-2</c:v>
                </c:pt>
                <c:pt idx="7">
                  <c:v>1.903407623318995E-2</c:v>
                </c:pt>
                <c:pt idx="8">
                  <c:v>-3.0121872675753988E-2</c:v>
                </c:pt>
              </c:numCache>
            </c:numRef>
          </c:val>
        </c:ser>
        <c:ser>
          <c:idx val="5"/>
          <c:order val="5"/>
          <c:tx>
            <c:strRef>
              <c:f>Sheet1!$K$12</c:f>
              <c:strCache>
                <c:ptCount val="1"/>
              </c:strCache>
            </c:strRef>
          </c:tx>
          <c:spPr>
            <a:ln>
              <a:solidFill>
                <a:srgbClr val="00B050"/>
              </a:solidFill>
              <a:prstDash val="sysDot"/>
            </a:ln>
          </c:spPr>
          <c:marker>
            <c:symbol val="none"/>
          </c:marker>
          <c:cat>
            <c:numRef>
              <c:f>Sheet1!$A$13:$A$21</c:f>
              <c:numCache>
                <c:formatCode>General</c:formatCode>
                <c:ptCount val="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</c:numCache>
            </c:numRef>
          </c:cat>
          <c:val>
            <c:numRef>
              <c:f>Sheet1!$K$13:$K$21</c:f>
              <c:numCache>
                <c:formatCode>General</c:formatCode>
                <c:ptCount val="9"/>
                <c:pt idx="0">
                  <c:v>0.13756102078234511</c:v>
                </c:pt>
                <c:pt idx="1">
                  <c:v>0.13279315530537197</c:v>
                </c:pt>
                <c:pt idx="2">
                  <c:v>0.11961829535147371</c:v>
                </c:pt>
                <c:pt idx="3">
                  <c:v>9.6407517955956992E-2</c:v>
                </c:pt>
                <c:pt idx="4">
                  <c:v>7.9005416276711496E-2</c:v>
                </c:pt>
                <c:pt idx="5">
                  <c:v>4.6216139934551877E-2</c:v>
                </c:pt>
                <c:pt idx="6">
                  <c:v>2.3399965682568812E-2</c:v>
                </c:pt>
                <c:pt idx="7">
                  <c:v>-7.2416469405220622E-3</c:v>
                </c:pt>
                <c:pt idx="8">
                  <c:v>-6.0704332040185244E-2</c:v>
                </c:pt>
              </c:numCache>
            </c:numRef>
          </c:val>
        </c:ser>
        <c:marker val="1"/>
        <c:axId val="51081216"/>
        <c:axId val="51083136"/>
      </c:lineChart>
      <c:catAx>
        <c:axId val="510812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Percentile</a:t>
                </a:r>
              </a:p>
            </c:rich>
          </c:tx>
          <c:layout/>
        </c:title>
        <c:numFmt formatCode="General" sourceLinked="1"/>
        <c:tickLblPos val="low"/>
        <c:crossAx val="51083136"/>
        <c:crosses val="autoZero"/>
        <c:auto val="1"/>
        <c:lblAlgn val="ctr"/>
        <c:lblOffset val="100"/>
      </c:catAx>
      <c:valAx>
        <c:axId val="51083136"/>
        <c:scaling>
          <c:orientation val="minMax"/>
        </c:scaling>
        <c:axPos val="l"/>
        <c:majorGridlines>
          <c:spPr>
            <a:ln>
              <a:solidFill>
                <a:srgbClr val="808080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Estimated public sector pay differential (%)</a:t>
                </a:r>
              </a:p>
            </c:rich>
          </c:tx>
          <c:layout/>
        </c:title>
        <c:numFmt formatCode="0%" sourceLinked="0"/>
        <c:tickLblPos val="nextTo"/>
        <c:crossAx val="51081216"/>
        <c:crosses val="autoZero"/>
        <c:crossBetween val="midCat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34313348029233265"/>
          <c:y val="4.1225701416771184E-2"/>
          <c:w val="0.37971473800725047"/>
          <c:h val="9.9603687272204686E-2"/>
        </c:manualLayout>
      </c:layout>
    </c:legend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0.12357319075303691"/>
          <c:y val="3.0187271902814353E-2"/>
          <c:w val="0.72429567670995265"/>
          <c:h val="0.81070557593149395"/>
        </c:manualLayout>
      </c:layout>
      <c:lineChart>
        <c:grouping val="standard"/>
        <c:ser>
          <c:idx val="0"/>
          <c:order val="0"/>
          <c:tx>
            <c:strRef>
              <c:f>Sheet1!$B$12</c:f>
              <c:strCache>
                <c:ptCount val="1"/>
                <c:pt idx="0">
                  <c:v>2016–17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Sheet1!$A$13:$A$21</c:f>
              <c:numCache>
                <c:formatCode>General</c:formatCode>
                <c:ptCount val="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</c:numCache>
            </c:numRef>
          </c:cat>
          <c:val>
            <c:numRef>
              <c:f>Sheet1!$B$13:$B$21</c:f>
              <c:numCache>
                <c:formatCode>General</c:formatCode>
                <c:ptCount val="9"/>
                <c:pt idx="0">
                  <c:v>0.13132702261077406</c:v>
                </c:pt>
                <c:pt idx="1">
                  <c:v>0.11503957772543186</c:v>
                </c:pt>
                <c:pt idx="2">
                  <c:v>9.392494979863196E-2</c:v>
                </c:pt>
                <c:pt idx="3">
                  <c:v>6.9734941968235417E-2</c:v>
                </c:pt>
                <c:pt idx="4">
                  <c:v>5.4803506691599072E-2</c:v>
                </c:pt>
                <c:pt idx="5">
                  <c:v>2.6481053574864317E-2</c:v>
                </c:pt>
                <c:pt idx="6">
                  <c:v>-5.7593509823318277E-3</c:v>
                </c:pt>
                <c:pt idx="7">
                  <c:v>-4.5147881280302671E-2</c:v>
                </c:pt>
                <c:pt idx="8">
                  <c:v>-9.763140456324941E-2</c:v>
                </c:pt>
              </c:numCache>
            </c:numRef>
          </c:val>
        </c:ser>
        <c:ser>
          <c:idx val="1"/>
          <c:order val="1"/>
          <c:tx>
            <c:strRef>
              <c:f>Sheet1!$D$12</c:f>
              <c:strCache>
                <c:ptCount val="1"/>
              </c:strCache>
            </c:strRef>
          </c:tx>
          <c:spPr>
            <a:ln>
              <a:solidFill>
                <a:srgbClr val="00B0F0"/>
              </a:solidFill>
              <a:prstDash val="sysDot"/>
            </a:ln>
          </c:spPr>
          <c:marker>
            <c:symbol val="none"/>
          </c:marker>
          <c:cat>
            <c:numRef>
              <c:f>Sheet1!$A$13:$A$21</c:f>
              <c:numCache>
                <c:formatCode>General</c:formatCode>
                <c:ptCount val="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</c:numCache>
            </c:numRef>
          </c:cat>
          <c:val>
            <c:numRef>
              <c:f>Sheet1!$D$13:$D$21</c:f>
              <c:numCache>
                <c:formatCode>General</c:formatCode>
                <c:ptCount val="9"/>
                <c:pt idx="0">
                  <c:v>0.14829213564866794</c:v>
                </c:pt>
                <c:pt idx="1">
                  <c:v>0.12924867870976958</c:v>
                </c:pt>
                <c:pt idx="2">
                  <c:v>0.10744195467822229</c:v>
                </c:pt>
                <c:pt idx="3">
                  <c:v>8.3059765794500612E-2</c:v>
                </c:pt>
                <c:pt idx="4">
                  <c:v>6.67506837603591E-2</c:v>
                </c:pt>
                <c:pt idx="5">
                  <c:v>3.8291124582740345E-2</c:v>
                </c:pt>
                <c:pt idx="6">
                  <c:v>7.7514567824960006E-3</c:v>
                </c:pt>
                <c:pt idx="7">
                  <c:v>-3.1938014018551293E-2</c:v>
                </c:pt>
                <c:pt idx="8">
                  <c:v>-8.0336380666222562E-2</c:v>
                </c:pt>
              </c:numCache>
            </c:numRef>
          </c:val>
        </c:ser>
        <c:ser>
          <c:idx val="2"/>
          <c:order val="2"/>
          <c:tx>
            <c:strRef>
              <c:f>Sheet1!$E$12</c:f>
              <c:strCache>
                <c:ptCount val="1"/>
              </c:strCache>
            </c:strRef>
          </c:tx>
          <c:spPr>
            <a:ln>
              <a:solidFill>
                <a:srgbClr val="00B0F0"/>
              </a:solidFill>
              <a:prstDash val="sysDot"/>
            </a:ln>
          </c:spPr>
          <c:marker>
            <c:symbol val="none"/>
          </c:marker>
          <c:cat>
            <c:numRef>
              <c:f>Sheet1!$A$13:$A$21</c:f>
              <c:numCache>
                <c:formatCode>General</c:formatCode>
                <c:ptCount val="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</c:numCache>
            </c:numRef>
          </c:cat>
          <c:val>
            <c:numRef>
              <c:f>Sheet1!$E$13:$E$21</c:f>
              <c:numCache>
                <c:formatCode>General</c:formatCode>
                <c:ptCount val="9"/>
                <c:pt idx="0">
                  <c:v>0.11436190957288028</c:v>
                </c:pt>
                <c:pt idx="1">
                  <c:v>0.10083047674109409</c:v>
                </c:pt>
                <c:pt idx="2">
                  <c:v>8.0407944919041463E-2</c:v>
                </c:pt>
                <c:pt idx="3">
                  <c:v>5.6410118141970181E-2</c:v>
                </c:pt>
                <c:pt idx="4">
                  <c:v>4.2856329622839022E-2</c:v>
                </c:pt>
                <c:pt idx="5">
                  <c:v>1.467098256698827E-2</c:v>
                </c:pt>
                <c:pt idx="6">
                  <c:v>-1.927015874715966E-2</c:v>
                </c:pt>
                <c:pt idx="7">
                  <c:v>-5.8357748542054048E-2</c:v>
                </c:pt>
                <c:pt idx="8">
                  <c:v>-0.11492642846027622</c:v>
                </c:pt>
              </c:numCache>
            </c:numRef>
          </c:val>
        </c:ser>
        <c:ser>
          <c:idx val="3"/>
          <c:order val="3"/>
          <c:tx>
            <c:strRef>
              <c:f>Sheet1!$O$12</c:f>
              <c:strCache>
                <c:ptCount val="1"/>
                <c:pt idx="0">
                  <c:v>2007–08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Sheet1!$A$13:$A$21</c:f>
              <c:numCache>
                <c:formatCode>General</c:formatCode>
                <c:ptCount val="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</c:numCache>
            </c:numRef>
          </c:cat>
          <c:val>
            <c:numRef>
              <c:f>Sheet1!$O$13:$O$21</c:f>
              <c:numCache>
                <c:formatCode>General</c:formatCode>
                <c:ptCount val="9"/>
                <c:pt idx="0">
                  <c:v>0.11458361978789644</c:v>
                </c:pt>
                <c:pt idx="1">
                  <c:v>9.8175866372833709E-2</c:v>
                </c:pt>
                <c:pt idx="2">
                  <c:v>8.5174713178390898E-2</c:v>
                </c:pt>
                <c:pt idx="3">
                  <c:v>6.9064321481157931E-2</c:v>
                </c:pt>
                <c:pt idx="4">
                  <c:v>4.8355976021821755E-2</c:v>
                </c:pt>
                <c:pt idx="5">
                  <c:v>2.5793746769924537E-2</c:v>
                </c:pt>
                <c:pt idx="6">
                  <c:v>3.7869524527944804E-3</c:v>
                </c:pt>
                <c:pt idx="7">
                  <c:v>-1.9968338317381661E-2</c:v>
                </c:pt>
                <c:pt idx="8">
                  <c:v>-6.6889639973777504E-2</c:v>
                </c:pt>
              </c:numCache>
            </c:numRef>
          </c:val>
        </c:ser>
        <c:ser>
          <c:idx val="4"/>
          <c:order val="4"/>
          <c:tx>
            <c:strRef>
              <c:f>Sheet1!$Q$12</c:f>
              <c:strCache>
                <c:ptCount val="1"/>
              </c:strCache>
            </c:strRef>
          </c:tx>
          <c:spPr>
            <a:ln>
              <a:solidFill>
                <a:srgbClr val="FFC000"/>
              </a:solidFill>
              <a:prstDash val="sysDot"/>
            </a:ln>
          </c:spPr>
          <c:marker>
            <c:symbol val="none"/>
          </c:marker>
          <c:cat>
            <c:numRef>
              <c:f>Sheet1!$A$13:$A$21</c:f>
              <c:numCache>
                <c:formatCode>General</c:formatCode>
                <c:ptCount val="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</c:numCache>
            </c:numRef>
          </c:cat>
          <c:val>
            <c:numRef>
              <c:f>Sheet1!$Q$13:$Q$21</c:f>
              <c:numCache>
                <c:formatCode>General</c:formatCode>
                <c:ptCount val="9"/>
                <c:pt idx="0">
                  <c:v>0.12823355533767705</c:v>
                </c:pt>
                <c:pt idx="1">
                  <c:v>0.10973352603170176</c:v>
                </c:pt>
                <c:pt idx="2">
                  <c:v>9.5237703240250507E-2</c:v>
                </c:pt>
                <c:pt idx="3">
                  <c:v>7.8653554764377617E-2</c:v>
                </c:pt>
                <c:pt idx="4">
                  <c:v>5.8012609361849578E-2</c:v>
                </c:pt>
                <c:pt idx="5">
                  <c:v>3.5169370313802045E-2</c:v>
                </c:pt>
                <c:pt idx="6">
                  <c:v>1.3790115039654422E-2</c:v>
                </c:pt>
                <c:pt idx="7">
                  <c:v>-8.8801620939383472E-3</c:v>
                </c:pt>
                <c:pt idx="8">
                  <c:v>-5.2572125244985564E-2</c:v>
                </c:pt>
              </c:numCache>
            </c:numRef>
          </c:val>
        </c:ser>
        <c:ser>
          <c:idx val="5"/>
          <c:order val="5"/>
          <c:tx>
            <c:strRef>
              <c:f>Sheet1!$R$12</c:f>
              <c:strCache>
                <c:ptCount val="1"/>
              </c:strCache>
            </c:strRef>
          </c:tx>
          <c:spPr>
            <a:ln>
              <a:solidFill>
                <a:srgbClr val="FFC000"/>
              </a:solidFill>
              <a:prstDash val="sysDot"/>
            </a:ln>
          </c:spPr>
          <c:marker>
            <c:symbol val="none"/>
          </c:marker>
          <c:cat>
            <c:numRef>
              <c:f>Sheet1!$A$13:$A$21</c:f>
              <c:numCache>
                <c:formatCode>General</c:formatCode>
                <c:ptCount val="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</c:numCache>
            </c:numRef>
          </c:cat>
          <c:val>
            <c:numRef>
              <c:f>Sheet1!$R$13:$R$21</c:f>
              <c:numCache>
                <c:formatCode>General</c:formatCode>
                <c:ptCount val="9"/>
                <c:pt idx="0">
                  <c:v>0.1009336842381159</c:v>
                </c:pt>
                <c:pt idx="1">
                  <c:v>8.6618206713965487E-2</c:v>
                </c:pt>
                <c:pt idx="2">
                  <c:v>7.5111723116531304E-2</c:v>
                </c:pt>
                <c:pt idx="3">
                  <c:v>5.9475088197938279E-2</c:v>
                </c:pt>
                <c:pt idx="4">
                  <c:v>3.8699342681793938E-2</c:v>
                </c:pt>
                <c:pt idx="5">
                  <c:v>1.6418123226046997E-2</c:v>
                </c:pt>
                <c:pt idx="6">
                  <c:v>-6.2162101340654599E-3</c:v>
                </c:pt>
                <c:pt idx="7">
                  <c:v>-3.1056514540824975E-2</c:v>
                </c:pt>
                <c:pt idx="8">
                  <c:v>-8.1207154702569465E-2</c:v>
                </c:pt>
              </c:numCache>
            </c:numRef>
          </c:val>
        </c:ser>
        <c:marker val="1"/>
        <c:axId val="50509312"/>
        <c:axId val="50511232"/>
      </c:lineChart>
      <c:catAx>
        <c:axId val="505093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Percentile</a:t>
                </a:r>
              </a:p>
            </c:rich>
          </c:tx>
          <c:layout/>
        </c:title>
        <c:numFmt formatCode="General" sourceLinked="1"/>
        <c:tickLblPos val="low"/>
        <c:crossAx val="50511232"/>
        <c:crosses val="autoZero"/>
        <c:auto val="1"/>
        <c:lblAlgn val="ctr"/>
        <c:lblOffset val="100"/>
      </c:catAx>
      <c:valAx>
        <c:axId val="50511232"/>
        <c:scaling>
          <c:orientation val="minMax"/>
        </c:scaling>
        <c:axPos val="l"/>
        <c:majorGridlines>
          <c:spPr>
            <a:ln>
              <a:solidFill>
                <a:srgbClr val="808080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Estimated public sector pay differential (%)</a:t>
                </a:r>
              </a:p>
            </c:rich>
          </c:tx>
          <c:layout/>
        </c:title>
        <c:numFmt formatCode="0%" sourceLinked="0"/>
        <c:tickLblPos val="nextTo"/>
        <c:crossAx val="50509312"/>
        <c:crosses val="autoZero"/>
        <c:crossBetween val="midCat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34313348029233265"/>
          <c:y val="4.122570141677117E-2"/>
          <c:w val="0.37971473800725053"/>
          <c:h val="9.9603687272204686E-2"/>
        </c:manualLayout>
      </c:layout>
    </c:legend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33521473915008188"/>
          <c:y val="8.1399603150228733E-2"/>
          <c:w val="0.62155169220969031"/>
          <c:h val="0.7666291034272914"/>
        </c:manualLayout>
      </c:layout>
      <c:barChart>
        <c:barDir val="bar"/>
        <c:grouping val="clustered"/>
        <c:ser>
          <c:idx val="2"/>
          <c:order val="0"/>
          <c:tx>
            <c:strRef>
              <c:f>Sheet1!$F$39</c:f>
              <c:strCache>
                <c:ptCount val="1"/>
                <c:pt idx="0">
                  <c:v>2014-2016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Sheet1!$A$40:$A$51</c:f>
              <c:strCache>
                <c:ptCount val="12"/>
                <c:pt idx="0">
                  <c:v>Northern Ireland</c:v>
                </c:pt>
                <c:pt idx="1">
                  <c:v>Wales</c:v>
                </c:pt>
                <c:pt idx="2">
                  <c:v>West Midlands</c:v>
                </c:pt>
                <c:pt idx="3">
                  <c:v>Scotland </c:v>
                </c:pt>
                <c:pt idx="4">
                  <c:v>North East</c:v>
                </c:pt>
                <c:pt idx="5">
                  <c:v>Yorkshire and Humberside</c:v>
                </c:pt>
                <c:pt idx="6">
                  <c:v>East Midlands</c:v>
                </c:pt>
                <c:pt idx="7">
                  <c:v>North West</c:v>
                </c:pt>
                <c:pt idx="8">
                  <c:v>East of England</c:v>
                </c:pt>
                <c:pt idx="9">
                  <c:v>South West</c:v>
                </c:pt>
                <c:pt idx="10">
                  <c:v>South East</c:v>
                </c:pt>
                <c:pt idx="11">
                  <c:v>London</c:v>
                </c:pt>
              </c:strCache>
            </c:strRef>
          </c:cat>
          <c:val>
            <c:numRef>
              <c:f>Sheet1!$F$40:$F$51</c:f>
              <c:numCache>
                <c:formatCode>General</c:formatCode>
                <c:ptCount val="12"/>
                <c:pt idx="0">
                  <c:v>0.13882838332462186</c:v>
                </c:pt>
                <c:pt idx="1">
                  <c:v>0.10738347172793343</c:v>
                </c:pt>
                <c:pt idx="2">
                  <c:v>8.4370896566760514E-2</c:v>
                </c:pt>
                <c:pt idx="3">
                  <c:v>8.2204322070314848E-2</c:v>
                </c:pt>
                <c:pt idx="4">
                  <c:v>8.1122658670083114E-2</c:v>
                </c:pt>
                <c:pt idx="5">
                  <c:v>8.004207639260047E-2</c:v>
                </c:pt>
                <c:pt idx="6">
                  <c:v>7.2508181254216583E-2</c:v>
                </c:pt>
                <c:pt idx="7">
                  <c:v>6.396234472803379E-2</c:v>
                </c:pt>
                <c:pt idx="8">
                  <c:v>6.0775240740158942E-2</c:v>
                </c:pt>
                <c:pt idx="9">
                  <c:v>4.8122009079655685E-2</c:v>
                </c:pt>
                <c:pt idx="10">
                  <c:v>-2.4690087971667392E-2</c:v>
                </c:pt>
                <c:pt idx="11">
                  <c:v>-5.0671133157110471E-2</c:v>
                </c:pt>
              </c:numCache>
            </c:numRef>
          </c:val>
        </c:ser>
        <c:axId val="50875392"/>
        <c:axId val="50881280"/>
      </c:barChart>
      <c:catAx>
        <c:axId val="50875392"/>
        <c:scaling>
          <c:orientation val="minMax"/>
        </c:scaling>
        <c:axPos val="l"/>
        <c:numFmt formatCode="General" sourceLinked="0"/>
        <c:tickLblPos val="low"/>
        <c:crossAx val="50881280"/>
        <c:crosses val="autoZero"/>
        <c:auto val="1"/>
        <c:lblAlgn val="ctr"/>
        <c:lblOffset val="100"/>
      </c:catAx>
      <c:valAx>
        <c:axId val="50881280"/>
        <c:scaling>
          <c:orientation val="minMax"/>
          <c:max val="0.2"/>
          <c:min val="-0.1"/>
        </c:scaling>
        <c:axPos val="b"/>
        <c:majorGridlines>
          <c:spPr>
            <a:ln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Estimated difference between average public and private sector hourly pay</a:t>
                </a:r>
              </a:p>
            </c:rich>
          </c:tx>
          <c:layout>
            <c:manualLayout>
              <c:xMode val="edge"/>
              <c:yMode val="edge"/>
              <c:x val="0.23182396731021918"/>
              <c:y val="0.90869565217391657"/>
            </c:manualLayout>
          </c:layout>
        </c:title>
        <c:numFmt formatCode="0%" sourceLinked="0"/>
        <c:tickLblPos val="nextTo"/>
        <c:crossAx val="50875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6503117955320349"/>
          <c:y val="3.4098082883372302E-3"/>
          <c:w val="0.69082303094051345"/>
          <c:h val="7.2754634142433716E-2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05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33521473915008176"/>
          <c:y val="8.1399603150228733E-2"/>
          <c:w val="0.62155169220969009"/>
          <c:h val="0.76662910342729118"/>
        </c:manualLayout>
      </c:layout>
      <c:barChart>
        <c:barDir val="bar"/>
        <c:grouping val="clustered"/>
        <c:ser>
          <c:idx val="2"/>
          <c:order val="0"/>
          <c:tx>
            <c:strRef>
              <c:f>Sheet1!$F$39</c:f>
              <c:strCache>
                <c:ptCount val="1"/>
                <c:pt idx="0">
                  <c:v>2014-2016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Sheet1!$A$40:$A$51</c:f>
              <c:strCache>
                <c:ptCount val="12"/>
                <c:pt idx="0">
                  <c:v>Northern Ireland</c:v>
                </c:pt>
                <c:pt idx="1">
                  <c:v>Wales</c:v>
                </c:pt>
                <c:pt idx="2">
                  <c:v>West Midlands</c:v>
                </c:pt>
                <c:pt idx="3">
                  <c:v>Scotland </c:v>
                </c:pt>
                <c:pt idx="4">
                  <c:v>North East</c:v>
                </c:pt>
                <c:pt idx="5">
                  <c:v>Yorkshire and Humberside</c:v>
                </c:pt>
                <c:pt idx="6">
                  <c:v>East Midlands</c:v>
                </c:pt>
                <c:pt idx="7">
                  <c:v>North West</c:v>
                </c:pt>
                <c:pt idx="8">
                  <c:v>East of England</c:v>
                </c:pt>
                <c:pt idx="9">
                  <c:v>South West</c:v>
                </c:pt>
                <c:pt idx="10">
                  <c:v>South East</c:v>
                </c:pt>
                <c:pt idx="11">
                  <c:v>London</c:v>
                </c:pt>
              </c:strCache>
            </c:strRef>
          </c:cat>
          <c:val>
            <c:numRef>
              <c:f>Sheet1!$F$40:$F$51</c:f>
              <c:numCache>
                <c:formatCode>General</c:formatCode>
                <c:ptCount val="12"/>
                <c:pt idx="0">
                  <c:v>0.13882838332462183</c:v>
                </c:pt>
                <c:pt idx="1">
                  <c:v>0.10738347172793342</c:v>
                </c:pt>
                <c:pt idx="2">
                  <c:v>8.43708965667605E-2</c:v>
                </c:pt>
                <c:pt idx="3">
                  <c:v>8.2204322070314834E-2</c:v>
                </c:pt>
                <c:pt idx="4">
                  <c:v>8.11226586700831E-2</c:v>
                </c:pt>
                <c:pt idx="5">
                  <c:v>8.0042076392600456E-2</c:v>
                </c:pt>
                <c:pt idx="6">
                  <c:v>7.2508181254216569E-2</c:v>
                </c:pt>
                <c:pt idx="7">
                  <c:v>6.3962344728033776E-2</c:v>
                </c:pt>
                <c:pt idx="8">
                  <c:v>6.0775240740158942E-2</c:v>
                </c:pt>
                <c:pt idx="9">
                  <c:v>4.8122009079655685E-2</c:v>
                </c:pt>
                <c:pt idx="10">
                  <c:v>-2.4690087971667392E-2</c:v>
                </c:pt>
                <c:pt idx="11">
                  <c:v>-5.0671133157110471E-2</c:v>
                </c:pt>
              </c:numCache>
            </c:numRef>
          </c:val>
        </c:ser>
        <c:ser>
          <c:idx val="1"/>
          <c:order val="1"/>
          <c:tx>
            <c:strRef>
              <c:f>Sheet1!$D$39</c:f>
              <c:strCache>
                <c:ptCount val="1"/>
                <c:pt idx="0">
                  <c:v>2010-2012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Sheet1!$A$40:$A$51</c:f>
              <c:strCache>
                <c:ptCount val="12"/>
                <c:pt idx="0">
                  <c:v>Northern Ireland</c:v>
                </c:pt>
                <c:pt idx="1">
                  <c:v>Wales</c:v>
                </c:pt>
                <c:pt idx="2">
                  <c:v>West Midlands</c:v>
                </c:pt>
                <c:pt idx="3">
                  <c:v>Scotland </c:v>
                </c:pt>
                <c:pt idx="4">
                  <c:v>North East</c:v>
                </c:pt>
                <c:pt idx="5">
                  <c:v>Yorkshire and Humberside</c:v>
                </c:pt>
                <c:pt idx="6">
                  <c:v>East Midlands</c:v>
                </c:pt>
                <c:pt idx="7">
                  <c:v>North West</c:v>
                </c:pt>
                <c:pt idx="8">
                  <c:v>East of England</c:v>
                </c:pt>
                <c:pt idx="9">
                  <c:v>South West</c:v>
                </c:pt>
                <c:pt idx="10">
                  <c:v>South East</c:v>
                </c:pt>
                <c:pt idx="11">
                  <c:v>London</c:v>
                </c:pt>
              </c:strCache>
            </c:strRef>
          </c:cat>
          <c:val>
            <c:numRef>
              <c:f>Sheet1!$D$40:$D$51</c:f>
              <c:numCache>
                <c:formatCode>General</c:formatCode>
                <c:ptCount val="12"/>
                <c:pt idx="0">
                  <c:v>0.15951289636297403</c:v>
                </c:pt>
                <c:pt idx="1">
                  <c:v>0.13882838332462183</c:v>
                </c:pt>
                <c:pt idx="2">
                  <c:v>7.1436209148346308E-2</c:v>
                </c:pt>
                <c:pt idx="3">
                  <c:v>9.0896679718277765E-2</c:v>
                </c:pt>
                <c:pt idx="4">
                  <c:v>0.11851286064504515</c:v>
                </c:pt>
                <c:pt idx="5">
                  <c:v>0.10296278510850776</c:v>
                </c:pt>
                <c:pt idx="6">
                  <c:v>7.1436209148346308E-2</c:v>
                </c:pt>
                <c:pt idx="7">
                  <c:v>9.9658855126102938E-2</c:v>
                </c:pt>
                <c:pt idx="8">
                  <c:v>7.3581225868357469E-2</c:v>
                </c:pt>
                <c:pt idx="9">
                  <c:v>9.5269005258465544E-2</c:v>
                </c:pt>
                <c:pt idx="10">
                  <c:v>-5.9820359460647232E-3</c:v>
                </c:pt>
                <c:pt idx="11">
                  <c:v>-9.9501662508318985E-3</c:v>
                </c:pt>
              </c:numCache>
            </c:numRef>
          </c:val>
        </c:ser>
        <c:axId val="51186688"/>
        <c:axId val="51200768"/>
      </c:barChart>
      <c:catAx>
        <c:axId val="51186688"/>
        <c:scaling>
          <c:orientation val="minMax"/>
        </c:scaling>
        <c:axPos val="l"/>
        <c:numFmt formatCode="General" sourceLinked="0"/>
        <c:tickLblPos val="low"/>
        <c:crossAx val="51200768"/>
        <c:crosses val="autoZero"/>
        <c:auto val="1"/>
        <c:lblAlgn val="ctr"/>
        <c:lblOffset val="100"/>
      </c:catAx>
      <c:valAx>
        <c:axId val="51200768"/>
        <c:scaling>
          <c:orientation val="minMax"/>
          <c:max val="0.2"/>
          <c:min val="-0.1"/>
        </c:scaling>
        <c:axPos val="b"/>
        <c:majorGridlines>
          <c:spPr>
            <a:ln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Estimated difference between average public and private sector hourly pay</a:t>
                </a:r>
              </a:p>
            </c:rich>
          </c:tx>
          <c:layout>
            <c:manualLayout>
              <c:xMode val="edge"/>
              <c:yMode val="edge"/>
              <c:x val="0.23182396731021918"/>
              <c:y val="0.90869565217391635"/>
            </c:manualLayout>
          </c:layout>
        </c:title>
        <c:numFmt formatCode="0%" sourceLinked="0"/>
        <c:tickLblPos val="nextTo"/>
        <c:crossAx val="51186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907825223818877"/>
          <c:y val="6.6223102408478635E-4"/>
          <c:w val="0.69082303094051334"/>
          <c:h val="7.2754634142433688E-2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05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33521473915008188"/>
          <c:y val="8.1399603150228733E-2"/>
          <c:w val="0.62155169220969031"/>
          <c:h val="0.7666291034272914"/>
        </c:manualLayout>
      </c:layout>
      <c:barChart>
        <c:barDir val="bar"/>
        <c:grouping val="clustered"/>
        <c:ser>
          <c:idx val="2"/>
          <c:order val="0"/>
          <c:tx>
            <c:strRef>
              <c:f>Sheet1!$F$39</c:f>
              <c:strCache>
                <c:ptCount val="1"/>
                <c:pt idx="0">
                  <c:v>2014-2016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Sheet1!$A$40:$A$51</c:f>
              <c:strCache>
                <c:ptCount val="12"/>
                <c:pt idx="0">
                  <c:v>Northern Ireland</c:v>
                </c:pt>
                <c:pt idx="1">
                  <c:v>Wales</c:v>
                </c:pt>
                <c:pt idx="2">
                  <c:v>West Midlands</c:v>
                </c:pt>
                <c:pt idx="3">
                  <c:v>Scotland </c:v>
                </c:pt>
                <c:pt idx="4">
                  <c:v>North East</c:v>
                </c:pt>
                <c:pt idx="5">
                  <c:v>Yorkshire and Humberside</c:v>
                </c:pt>
                <c:pt idx="6">
                  <c:v>East Midlands</c:v>
                </c:pt>
                <c:pt idx="7">
                  <c:v>North West</c:v>
                </c:pt>
                <c:pt idx="8">
                  <c:v>East of England</c:v>
                </c:pt>
                <c:pt idx="9">
                  <c:v>South West</c:v>
                </c:pt>
                <c:pt idx="10">
                  <c:v>South East</c:v>
                </c:pt>
                <c:pt idx="11">
                  <c:v>London</c:v>
                </c:pt>
              </c:strCache>
            </c:strRef>
          </c:cat>
          <c:val>
            <c:numRef>
              <c:f>Sheet1!$F$40:$F$51</c:f>
              <c:numCache>
                <c:formatCode>General</c:formatCode>
                <c:ptCount val="12"/>
                <c:pt idx="0">
                  <c:v>0.13882838332462186</c:v>
                </c:pt>
                <c:pt idx="1">
                  <c:v>0.10738347172793343</c:v>
                </c:pt>
                <c:pt idx="2">
                  <c:v>8.4370896566760514E-2</c:v>
                </c:pt>
                <c:pt idx="3">
                  <c:v>8.2204322070314848E-2</c:v>
                </c:pt>
                <c:pt idx="4">
                  <c:v>8.1122658670083114E-2</c:v>
                </c:pt>
                <c:pt idx="5">
                  <c:v>8.004207639260047E-2</c:v>
                </c:pt>
                <c:pt idx="6">
                  <c:v>7.2508181254216583E-2</c:v>
                </c:pt>
                <c:pt idx="7">
                  <c:v>6.396234472803379E-2</c:v>
                </c:pt>
                <c:pt idx="8">
                  <c:v>6.0775240740158942E-2</c:v>
                </c:pt>
                <c:pt idx="9">
                  <c:v>4.8122009079655685E-2</c:v>
                </c:pt>
                <c:pt idx="10">
                  <c:v>-2.4690087971667392E-2</c:v>
                </c:pt>
                <c:pt idx="11">
                  <c:v>-5.0671133157110471E-2</c:v>
                </c:pt>
              </c:numCache>
            </c:numRef>
          </c:val>
        </c:ser>
        <c:ser>
          <c:idx val="1"/>
          <c:order val="1"/>
          <c:tx>
            <c:strRef>
              <c:f>Sheet1!$D$39</c:f>
              <c:strCache>
                <c:ptCount val="1"/>
                <c:pt idx="0">
                  <c:v>2010-2012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Sheet1!$A$40:$A$51</c:f>
              <c:strCache>
                <c:ptCount val="12"/>
                <c:pt idx="0">
                  <c:v>Northern Ireland</c:v>
                </c:pt>
                <c:pt idx="1">
                  <c:v>Wales</c:v>
                </c:pt>
                <c:pt idx="2">
                  <c:v>West Midlands</c:v>
                </c:pt>
                <c:pt idx="3">
                  <c:v>Scotland </c:v>
                </c:pt>
                <c:pt idx="4">
                  <c:v>North East</c:v>
                </c:pt>
                <c:pt idx="5">
                  <c:v>Yorkshire and Humberside</c:v>
                </c:pt>
                <c:pt idx="6">
                  <c:v>East Midlands</c:v>
                </c:pt>
                <c:pt idx="7">
                  <c:v>North West</c:v>
                </c:pt>
                <c:pt idx="8">
                  <c:v>East of England</c:v>
                </c:pt>
                <c:pt idx="9">
                  <c:v>South West</c:v>
                </c:pt>
                <c:pt idx="10">
                  <c:v>South East</c:v>
                </c:pt>
                <c:pt idx="11">
                  <c:v>London</c:v>
                </c:pt>
              </c:strCache>
            </c:strRef>
          </c:cat>
          <c:val>
            <c:numRef>
              <c:f>Sheet1!$D$40:$D$51</c:f>
              <c:numCache>
                <c:formatCode>General</c:formatCode>
                <c:ptCount val="12"/>
                <c:pt idx="0">
                  <c:v>0.15951289636297408</c:v>
                </c:pt>
                <c:pt idx="1">
                  <c:v>0.13882838332462186</c:v>
                </c:pt>
                <c:pt idx="2">
                  <c:v>7.1436209148346336E-2</c:v>
                </c:pt>
                <c:pt idx="3">
                  <c:v>9.0896679718277765E-2</c:v>
                </c:pt>
                <c:pt idx="4">
                  <c:v>0.11851286064504514</c:v>
                </c:pt>
                <c:pt idx="5">
                  <c:v>0.10296278510850776</c:v>
                </c:pt>
                <c:pt idx="6">
                  <c:v>7.1436209148346336E-2</c:v>
                </c:pt>
                <c:pt idx="7">
                  <c:v>9.965885512610298E-2</c:v>
                </c:pt>
                <c:pt idx="8">
                  <c:v>7.3581225868357469E-2</c:v>
                </c:pt>
                <c:pt idx="9">
                  <c:v>9.5269005258465544E-2</c:v>
                </c:pt>
                <c:pt idx="10">
                  <c:v>-5.9820359460647232E-3</c:v>
                </c:pt>
                <c:pt idx="11">
                  <c:v>-9.950166250831902E-3</c:v>
                </c:pt>
              </c:numCache>
            </c:numRef>
          </c:val>
        </c:ser>
        <c:ser>
          <c:idx val="0"/>
          <c:order val="2"/>
          <c:tx>
            <c:strRef>
              <c:f>Sheet1!$B$39</c:f>
              <c:strCache>
                <c:ptCount val="1"/>
                <c:pt idx="0">
                  <c:v>2005-2007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Sheet1!$A$40:$A$51</c:f>
              <c:strCache>
                <c:ptCount val="12"/>
                <c:pt idx="0">
                  <c:v>Northern Ireland</c:v>
                </c:pt>
                <c:pt idx="1">
                  <c:v>Wales</c:v>
                </c:pt>
                <c:pt idx="2">
                  <c:v>West Midlands</c:v>
                </c:pt>
                <c:pt idx="3">
                  <c:v>Scotland </c:v>
                </c:pt>
                <c:pt idx="4">
                  <c:v>North East</c:v>
                </c:pt>
                <c:pt idx="5">
                  <c:v>Yorkshire and Humberside</c:v>
                </c:pt>
                <c:pt idx="6">
                  <c:v>East Midlands</c:v>
                </c:pt>
                <c:pt idx="7">
                  <c:v>North West</c:v>
                </c:pt>
                <c:pt idx="8">
                  <c:v>East of England</c:v>
                </c:pt>
                <c:pt idx="9">
                  <c:v>South West</c:v>
                </c:pt>
                <c:pt idx="10">
                  <c:v>South East</c:v>
                </c:pt>
                <c:pt idx="11">
                  <c:v>London</c:v>
                </c:pt>
              </c:strCache>
            </c:strRef>
          </c:cat>
          <c:val>
            <c:numRef>
              <c:f>Sheet1!$B$40:$B$51</c:f>
              <c:numCache>
                <c:formatCode>General</c:formatCode>
                <c:ptCount val="12"/>
                <c:pt idx="0">
                  <c:v>8.1122658670083114E-2</c:v>
                </c:pt>
                <c:pt idx="1">
                  <c:v>0.1118218765065309</c:v>
                </c:pt>
                <c:pt idx="2">
                  <c:v>4.4982354888443876E-2</c:v>
                </c:pt>
                <c:pt idx="3">
                  <c:v>5.7597683736611303E-2</c:v>
                </c:pt>
                <c:pt idx="4">
                  <c:v>0.10738347172793343</c:v>
                </c:pt>
                <c:pt idx="5">
                  <c:v>7.8962574157283957E-2</c:v>
                </c:pt>
                <c:pt idx="6">
                  <c:v>4.4982354888443876E-2</c:v>
                </c:pt>
                <c:pt idx="7">
                  <c:v>5.7597683736611303E-2</c:v>
                </c:pt>
                <c:pt idx="8">
                  <c:v>6.9295478174600272E-2</c:v>
                </c:pt>
                <c:pt idx="9">
                  <c:v>5.2322893283203865E-2</c:v>
                </c:pt>
                <c:pt idx="10">
                  <c:v>-2.078103543054045E-2</c:v>
                </c:pt>
                <c:pt idx="11">
                  <c:v>-4.3046042526953293E-2</c:v>
                </c:pt>
              </c:numCache>
            </c:numRef>
          </c:val>
        </c:ser>
        <c:axId val="51232768"/>
        <c:axId val="51234304"/>
      </c:barChart>
      <c:catAx>
        <c:axId val="51232768"/>
        <c:scaling>
          <c:orientation val="minMax"/>
        </c:scaling>
        <c:axPos val="l"/>
        <c:numFmt formatCode="General" sourceLinked="0"/>
        <c:tickLblPos val="low"/>
        <c:crossAx val="51234304"/>
        <c:crosses val="autoZero"/>
        <c:auto val="1"/>
        <c:lblAlgn val="ctr"/>
        <c:lblOffset val="100"/>
      </c:catAx>
      <c:valAx>
        <c:axId val="51234304"/>
        <c:scaling>
          <c:orientation val="minMax"/>
        </c:scaling>
        <c:axPos val="b"/>
        <c:majorGridlines>
          <c:spPr>
            <a:ln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Estimated difference between average public and private sector hourly pay</a:t>
                </a:r>
              </a:p>
            </c:rich>
          </c:tx>
          <c:layout>
            <c:manualLayout>
              <c:xMode val="edge"/>
              <c:yMode val="edge"/>
              <c:x val="0.23182396731021918"/>
              <c:y val="0.90869565217391657"/>
            </c:manualLayout>
          </c:layout>
        </c:title>
        <c:numFmt formatCode="0%" sourceLinked="0"/>
        <c:tickLblPos val="nextTo"/>
        <c:crossAx val="51232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907825223818877"/>
          <c:y val="6.6223102408478635E-4"/>
          <c:w val="0.69082303094051345"/>
          <c:h val="7.2754634142433716E-2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05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D077B-6023-44A6-9824-0EFCC47D68BB}" type="datetimeFigureOut">
              <a:rPr lang="en-GB" smtClean="0"/>
              <a:pPr/>
              <a:t>20/09/2017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3D420-57CC-4369-9CE6-4C68B52B48B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86989-1178-47A1-BC21-AD80FDED64D9}" type="datetimeFigureOut">
              <a:rPr lang="en-GB" smtClean="0"/>
              <a:pPr/>
              <a:t>20/09/2017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3E9A1-94F3-4C3E-A120-6E535E5958E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Slide Title 1</a:t>
            </a:r>
          </a:p>
          <a:p>
            <a:r>
              <a:rPr lang="en-GB" dirty="0"/>
              <a:t>Presentation template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3E9A1-94F3-4C3E-A120-6E535E5958E9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3E9A1-94F3-4C3E-A120-6E535E5958E9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520000"/>
            <a:ext cx="6300192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00192" y="2520000"/>
            <a:ext cx="356304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656496" y="2520000"/>
            <a:ext cx="165992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316416" y="2520000"/>
            <a:ext cx="827584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2828244"/>
            <a:ext cx="6400800" cy="1251032"/>
          </a:xfrm>
        </p:spPr>
        <p:txBody>
          <a:bodyPr lIns="0">
            <a:normAutofit/>
          </a:bodyPr>
          <a:lstStyle>
            <a:lvl1pPr marL="0" indent="0" algn="l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611188" y="6102000"/>
            <a:ext cx="2376487" cy="396000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Logos here, 11 mm apart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3491880" y="6102000"/>
            <a:ext cx="2376487" cy="396000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dirty="0"/>
              <a:t>Logos here, 11 mm apart</a:t>
            </a:r>
          </a:p>
          <a:p>
            <a:endParaRPr lang="en-GB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611560" y="1517164"/>
            <a:ext cx="6336704" cy="710952"/>
          </a:xfrm>
          <a:prstGeom prst="rect">
            <a:avLst/>
          </a:prstGeom>
        </p:spPr>
        <p:txBody>
          <a:bodyPr lIns="0" anchor="t" anchorCtr="0"/>
          <a:lstStyle>
            <a:lvl1pPr algn="l">
              <a:defRPr lang="en-GB" sz="2200" b="1" kern="1200" baseline="0" dirty="0">
                <a:solidFill>
                  <a:schemeClr val="accent2"/>
                </a:solidFill>
                <a:latin typeface="Noto Sans" pitchFamily="34" charset="0"/>
                <a:ea typeface="Noto Sans" pitchFamily="34" charset="0"/>
                <a:cs typeface="+mj-cs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</a:pPr>
            <a:r>
              <a:rPr lang="en-US" dirty="0"/>
              <a:t>Title of presentation</a:t>
            </a:r>
            <a:endParaRPr lang="en-GB" dirty="0"/>
          </a:p>
        </p:txBody>
      </p:sp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450000"/>
            <a:ext cx="1980000" cy="666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full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948000" y="6390000"/>
            <a:ext cx="1584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Public sector pay policy: costs and consequences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82000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714788"/>
            <a:ext cx="6336264" cy="404728"/>
          </a:xfrm>
          <a:prstGeom prst="rect">
            <a:avLst/>
          </a:prstGeom>
        </p:spPr>
        <p:txBody>
          <a:bodyPr/>
          <a:lstStyle>
            <a:lvl1pPr algn="l">
              <a:defRPr sz="15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000" y="1620000"/>
            <a:ext cx="7920000" cy="45259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aseline="0">
                <a:solidFill>
                  <a:schemeClr val="tx1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chart here. Click the chart icon (top middle in the icons below)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Public sector pay policy: costs and consequences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08539"/>
            <a:ext cx="1260000" cy="423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714788"/>
            <a:ext cx="6264256" cy="404728"/>
          </a:xfrm>
          <a:prstGeom prst="rect">
            <a:avLst/>
          </a:prstGeom>
        </p:spPr>
        <p:txBody>
          <a:bodyPr/>
          <a:lstStyle>
            <a:lvl1pPr algn="l">
              <a:defRPr sz="15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1999" y="1620001"/>
            <a:ext cx="7919841" cy="332116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aseline="0">
                <a:solidFill>
                  <a:schemeClr val="tx1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chart here. Click the chart icon (top middle in the icons below)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5031167"/>
            <a:ext cx="7920812" cy="1134683"/>
          </a:xfrm>
        </p:spPr>
        <p:txBody>
          <a:bodyPr>
            <a:normAutofit/>
          </a:bodyPr>
          <a:lstStyle>
            <a:lvl1pPr>
              <a:spcAft>
                <a:spcPts val="700"/>
              </a:spcAft>
              <a:defRPr sz="1000">
                <a:solidFill>
                  <a:schemeClr val="tx1"/>
                </a:solidFill>
              </a:defRPr>
            </a:lvl1pPr>
            <a:lvl2pPr marL="0" indent="0">
              <a:spcAft>
                <a:spcPts val="700"/>
              </a:spcAft>
              <a:buFont typeface="Arial" panose="020B0604020202020204" pitchFamily="34" charset="0"/>
              <a:buNone/>
              <a:defRPr sz="1000"/>
            </a:lvl2pPr>
            <a:lvl3pPr marL="171450" indent="-171450">
              <a:spcAft>
                <a:spcPts val="700"/>
              </a:spcAft>
              <a:buFont typeface="Arial" panose="020B0604020202020204" pitchFamily="34" charset="0"/>
              <a:buChar char="•"/>
              <a:defRPr sz="1000"/>
            </a:lvl3pPr>
          </a:lstStyle>
          <a:p>
            <a:pPr lvl="0"/>
            <a:r>
              <a:rPr lang="en-US" dirty="0"/>
              <a:t>Note: put notes and sources here.</a:t>
            </a:r>
          </a:p>
          <a:p>
            <a:pPr lvl="1"/>
            <a:r>
              <a:rPr lang="en-US" dirty="0"/>
              <a:t>Source: here</a:t>
            </a:r>
          </a:p>
          <a:p>
            <a:pPr lvl="2"/>
            <a:r>
              <a:rPr lang="en-US" dirty="0" err="1"/>
              <a:t>dfgdfgdfg</a:t>
            </a:r>
            <a:endParaRPr lang="en-GB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Public sector pay policy: costs and consequences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08539"/>
            <a:ext cx="1260000" cy="423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with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714788"/>
            <a:ext cx="6264256" cy="404728"/>
          </a:xfrm>
          <a:prstGeom prst="rect">
            <a:avLst/>
          </a:prstGeom>
        </p:spPr>
        <p:txBody>
          <a:bodyPr/>
          <a:lstStyle>
            <a:lvl1pPr algn="l">
              <a:defRPr sz="15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12000" y="1620001"/>
            <a:ext cx="5220000" cy="454584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aseline="0">
                <a:solidFill>
                  <a:schemeClr val="tx1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chart here. Click the chart icon (top middle in the icons below)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620001"/>
            <a:ext cx="2556000" cy="4545849"/>
          </a:xfrm>
        </p:spPr>
        <p:txBody>
          <a:bodyPr>
            <a:normAutofit/>
          </a:bodyPr>
          <a:lstStyle>
            <a:lvl1pPr marL="0" indent="0">
              <a:spcAft>
                <a:spcPts val="1050"/>
              </a:spcAft>
              <a:defRPr sz="1500">
                <a:solidFill>
                  <a:schemeClr val="tx1"/>
                </a:solidFill>
              </a:defRPr>
            </a:lvl1pPr>
            <a:lvl2pPr marL="0" indent="0">
              <a:spcAft>
                <a:spcPts val="1050"/>
              </a:spcAft>
              <a:buFont typeface="Arial" panose="020B0604020202020204" pitchFamily="34" charset="0"/>
              <a:buNone/>
              <a:defRPr sz="1500"/>
            </a:lvl2pPr>
            <a:lvl3pPr marL="216000" indent="-216000">
              <a:spcAft>
                <a:spcPts val="1050"/>
              </a:spcAft>
              <a:buFont typeface="Arial" panose="020B0604020202020204" pitchFamily="34" charset="0"/>
              <a:buChar char="•"/>
              <a:defRPr sz="1500"/>
            </a:lvl3pPr>
            <a:lvl4pPr marL="432000" indent="-216000">
              <a:spcAft>
                <a:spcPts val="1050"/>
              </a:spcAft>
              <a:defRPr sz="1500"/>
            </a:lvl4pPr>
            <a:lvl5pPr marL="648000" indent="-216000">
              <a:spcAft>
                <a:spcPts val="1050"/>
              </a:spcAft>
              <a:defRPr sz="1500"/>
            </a:lvl5pPr>
            <a:lvl6pPr marL="864000" indent="-216000">
              <a:spcAft>
                <a:spcPts val="1050"/>
              </a:spcAft>
              <a:defRPr sz="1500"/>
            </a:lvl6pPr>
          </a:lstStyle>
          <a:p>
            <a:pPr lvl="0"/>
            <a:r>
              <a:rPr lang="en-US" dirty="0"/>
              <a:t>Note: put notes and sources here.</a:t>
            </a:r>
          </a:p>
          <a:p>
            <a:pPr lvl="1"/>
            <a:r>
              <a:rPr lang="en-US" dirty="0"/>
              <a:t>Body text style</a:t>
            </a:r>
          </a:p>
          <a:p>
            <a:pPr lvl="2"/>
            <a:r>
              <a:rPr lang="en-US" dirty="0"/>
              <a:t>Bullet level 1</a:t>
            </a:r>
          </a:p>
          <a:p>
            <a:pPr lvl="3"/>
            <a:r>
              <a:rPr lang="en-US" dirty="0"/>
              <a:t>Bullet level 2</a:t>
            </a:r>
          </a:p>
          <a:p>
            <a:pPr lvl="4"/>
            <a:r>
              <a:rPr lang="en-US" dirty="0"/>
              <a:t>Bullet level 3</a:t>
            </a:r>
          </a:p>
          <a:p>
            <a:pPr lvl="5"/>
            <a:r>
              <a:rPr lang="en-US" dirty="0"/>
              <a:t>Bullet level 4</a:t>
            </a:r>
            <a:endParaRPr lang="en-GB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Public sector pay policy: costs and consequences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08539"/>
            <a:ext cx="1260000" cy="4239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567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Public sector pay policy: costs and consequences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08539"/>
            <a:ext cx="1260000" cy="423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Public sector pay policy: costs and consequences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baseline="-25000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619999"/>
            <a:ext cx="6300192" cy="41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00192" y="1619999"/>
            <a:ext cx="356304" cy="41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656496" y="1619999"/>
            <a:ext cx="1659920" cy="41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316416" y="1619999"/>
            <a:ext cx="827584" cy="41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1764000"/>
            <a:ext cx="7772400" cy="79451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algn="l">
              <a:defRPr sz="2200" b="1" baseline="0">
                <a:solidFill>
                  <a:schemeClr val="bg1"/>
                </a:solidFill>
                <a:latin typeface="Noto Sans" pitchFamily="34" charset="0"/>
                <a:ea typeface="Noto Sans" pitchFamily="34" charset="0"/>
              </a:defRPr>
            </a:lvl1pPr>
          </a:lstStyle>
          <a:p>
            <a:r>
              <a:rPr lang="en-US" dirty="0"/>
              <a:t>Title of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2702992"/>
            <a:ext cx="6400800" cy="1251032"/>
          </a:xfrm>
        </p:spPr>
        <p:txBody>
          <a:bodyPr lIns="0">
            <a:noAutofit/>
          </a:bodyPr>
          <a:lstStyle>
            <a:lvl1pPr marL="0" indent="0" algn="l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611188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dirty="0"/>
              <a:t>Logos here, 11 mm apart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3491880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dirty="0"/>
              <a:t>Logos here, 11 mm apart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450000"/>
            <a:ext cx="1980000" cy="666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0" y="1620000"/>
            <a:ext cx="9144000" cy="4144962"/>
            <a:chOff x="0" y="707"/>
            <a:chExt cx="5760" cy="2611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707"/>
              <a:ext cx="5760" cy="2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0" y="1425"/>
              <a:ext cx="4612" cy="1891"/>
            </a:xfrm>
            <a:custGeom>
              <a:avLst/>
              <a:gdLst>
                <a:gd name="T0" fmla="*/ 0 w 4612"/>
                <a:gd name="T1" fmla="*/ 1891 h 1891"/>
                <a:gd name="T2" fmla="*/ 4612 w 4612"/>
                <a:gd name="T3" fmla="*/ 1891 h 1891"/>
                <a:gd name="T4" fmla="*/ 4468 w 4612"/>
                <a:gd name="T5" fmla="*/ 1331 h 1891"/>
                <a:gd name="T6" fmla="*/ 0 w 4612"/>
                <a:gd name="T7" fmla="*/ 0 h 1891"/>
                <a:gd name="T8" fmla="*/ 0 w 4612"/>
                <a:gd name="T9" fmla="*/ 1891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2" h="1891">
                  <a:moveTo>
                    <a:pt x="0" y="1891"/>
                  </a:moveTo>
                  <a:lnTo>
                    <a:pt x="4612" y="1891"/>
                  </a:lnTo>
                  <a:lnTo>
                    <a:pt x="4468" y="1331"/>
                  </a:lnTo>
                  <a:lnTo>
                    <a:pt x="0" y="0"/>
                  </a:lnTo>
                  <a:lnTo>
                    <a:pt x="0" y="18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4468" y="707"/>
              <a:ext cx="1292" cy="2049"/>
            </a:xfrm>
            <a:custGeom>
              <a:avLst/>
              <a:gdLst>
                <a:gd name="T0" fmla="*/ 36 w 1292"/>
                <a:gd name="T1" fmla="*/ 0 h 2049"/>
                <a:gd name="T2" fmla="*/ 0 w 1292"/>
                <a:gd name="T3" fmla="*/ 2049 h 2049"/>
                <a:gd name="T4" fmla="*/ 1292 w 1292"/>
                <a:gd name="T5" fmla="*/ 931 h 2049"/>
                <a:gd name="T6" fmla="*/ 1292 w 1292"/>
                <a:gd name="T7" fmla="*/ 0 h 2049"/>
                <a:gd name="T8" fmla="*/ 36 w 1292"/>
                <a:gd name="T9" fmla="*/ 0 h 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2" h="2049">
                  <a:moveTo>
                    <a:pt x="36" y="0"/>
                  </a:moveTo>
                  <a:lnTo>
                    <a:pt x="0" y="2049"/>
                  </a:lnTo>
                  <a:lnTo>
                    <a:pt x="1292" y="931"/>
                  </a:lnTo>
                  <a:lnTo>
                    <a:pt x="1292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0" y="707"/>
              <a:ext cx="5760" cy="2049"/>
            </a:xfrm>
            <a:custGeom>
              <a:avLst/>
              <a:gdLst>
                <a:gd name="T0" fmla="*/ 0 w 5760"/>
                <a:gd name="T1" fmla="*/ 0 h 2049"/>
                <a:gd name="T2" fmla="*/ 0 w 5760"/>
                <a:gd name="T3" fmla="*/ 1295 h 2049"/>
                <a:gd name="T4" fmla="*/ 4468 w 5760"/>
                <a:gd name="T5" fmla="*/ 2049 h 2049"/>
                <a:gd name="T6" fmla="*/ 5760 w 5760"/>
                <a:gd name="T7" fmla="*/ 0 h 2049"/>
                <a:gd name="T8" fmla="*/ 0 w 5760"/>
                <a:gd name="T9" fmla="*/ 0 h 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0" h="2049">
                  <a:moveTo>
                    <a:pt x="0" y="0"/>
                  </a:moveTo>
                  <a:lnTo>
                    <a:pt x="0" y="1295"/>
                  </a:lnTo>
                  <a:lnTo>
                    <a:pt x="4468" y="2049"/>
                  </a:lnTo>
                  <a:lnTo>
                    <a:pt x="57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4468" y="1607"/>
              <a:ext cx="1292" cy="1709"/>
            </a:xfrm>
            <a:custGeom>
              <a:avLst/>
              <a:gdLst>
                <a:gd name="T0" fmla="*/ 0 w 1292"/>
                <a:gd name="T1" fmla="*/ 1149 h 1709"/>
                <a:gd name="T2" fmla="*/ 140 w 1292"/>
                <a:gd name="T3" fmla="*/ 1709 h 1709"/>
                <a:gd name="T4" fmla="*/ 1292 w 1292"/>
                <a:gd name="T5" fmla="*/ 1709 h 1709"/>
                <a:gd name="T6" fmla="*/ 1292 w 1292"/>
                <a:gd name="T7" fmla="*/ 0 h 1709"/>
                <a:gd name="T8" fmla="*/ 0 w 1292"/>
                <a:gd name="T9" fmla="*/ 1149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2" h="1709">
                  <a:moveTo>
                    <a:pt x="0" y="1149"/>
                  </a:moveTo>
                  <a:lnTo>
                    <a:pt x="140" y="1709"/>
                  </a:lnTo>
                  <a:lnTo>
                    <a:pt x="1292" y="1709"/>
                  </a:lnTo>
                  <a:lnTo>
                    <a:pt x="1292" y="0"/>
                  </a:lnTo>
                  <a:lnTo>
                    <a:pt x="0" y="11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1188" y="6102000"/>
            <a:ext cx="2376487" cy="396000"/>
          </a:xfrm>
        </p:spPr>
        <p:txBody>
          <a:bodyPr>
            <a:noAutofit/>
          </a:bodyPr>
          <a:lstStyle>
            <a:lvl1pPr>
              <a:defRPr sz="11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491880" y="6102000"/>
            <a:ext cx="2376487" cy="396000"/>
          </a:xfrm>
        </p:spPr>
        <p:txBody>
          <a:bodyPr>
            <a:noAutofit/>
          </a:bodyPr>
          <a:lstStyle>
            <a:lvl1pPr>
              <a:defRPr sz="11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1764000"/>
            <a:ext cx="7772400" cy="79451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algn="l">
              <a:defRPr sz="2200" b="1" baseline="0">
                <a:solidFill>
                  <a:schemeClr val="bg1"/>
                </a:solidFill>
                <a:latin typeface="Noto Sans" pitchFamily="34" charset="0"/>
                <a:ea typeface="Noto Sans" pitchFamily="34" charset="0"/>
              </a:defRPr>
            </a:lvl1pPr>
          </a:lstStyle>
          <a:p>
            <a:r>
              <a:rPr lang="en-US" dirty="0"/>
              <a:t>Title of presentation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2702992"/>
            <a:ext cx="6400800" cy="1251032"/>
          </a:xfrm>
        </p:spPr>
        <p:txBody>
          <a:bodyPr lIns="0">
            <a:noAutofit/>
          </a:bodyPr>
          <a:lstStyle>
            <a:lvl1pPr marL="0" indent="0" algn="l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Authors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450000"/>
            <a:ext cx="1980000" cy="666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619999"/>
            <a:ext cx="6300192" cy="41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00192" y="1619999"/>
            <a:ext cx="356304" cy="41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656496" y="1619999"/>
            <a:ext cx="1659920" cy="41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316416" y="1619999"/>
            <a:ext cx="827584" cy="41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1188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491880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3717032"/>
            <a:ext cx="3889375" cy="360660"/>
          </a:xfrm>
        </p:spPr>
        <p:txBody>
          <a:bodyPr l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1764000"/>
            <a:ext cx="7772400" cy="79451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algn="l">
              <a:defRPr sz="2200" b="1" baseline="0">
                <a:solidFill>
                  <a:schemeClr val="bg1"/>
                </a:solidFill>
                <a:latin typeface="Noto Sans" pitchFamily="34" charset="0"/>
                <a:ea typeface="Noto Sans" pitchFamily="34" charset="0"/>
              </a:defRPr>
            </a:lvl1pPr>
          </a:lstStyle>
          <a:p>
            <a:r>
              <a:rPr lang="en-US" dirty="0"/>
              <a:t>Title of presentation</a:t>
            </a:r>
            <a:endParaRPr lang="en-GB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2702992"/>
            <a:ext cx="6400800" cy="1014040"/>
          </a:xfrm>
        </p:spPr>
        <p:txBody>
          <a:bodyPr lIns="0">
            <a:noAutofit/>
          </a:bodyPr>
          <a:lstStyle>
            <a:lvl1pPr marL="0" indent="0" algn="l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Authors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450000"/>
            <a:ext cx="1980000" cy="666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619999"/>
            <a:ext cx="6804248" cy="41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7593363" y="1619999"/>
            <a:ext cx="356304" cy="41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794840" y="1619999"/>
            <a:ext cx="794024" cy="41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7949667" y="1619999"/>
            <a:ext cx="1194333" cy="41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1872001"/>
            <a:ext cx="5616184" cy="548888"/>
          </a:xfrm>
          <a:prstGeom prst="rect">
            <a:avLst/>
          </a:prstGeom>
        </p:spPr>
        <p:txBody>
          <a:bodyPr/>
          <a:lstStyle>
            <a:lvl1pPr algn="l">
              <a:defRPr sz="2200" b="1" baseline="0">
                <a:solidFill>
                  <a:schemeClr val="bg1"/>
                </a:solidFill>
                <a:latin typeface="Noto Sans" pitchFamily="34" charset="0"/>
                <a:ea typeface="Noto Sans" pitchFamily="34" charset="0"/>
              </a:defRPr>
            </a:lvl1pPr>
          </a:lstStyle>
          <a:p>
            <a:r>
              <a:rPr lang="en-US" dirty="0"/>
              <a:t>Title of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096000"/>
            <a:ext cx="6400800" cy="765048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1188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491880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4004444"/>
            <a:ext cx="3889375" cy="36066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11758" y="2430000"/>
            <a:ext cx="3888234" cy="576113"/>
          </a:xfrm>
        </p:spPr>
        <p:txBody>
          <a:bodyPr>
            <a:normAutofit/>
          </a:bodyPr>
          <a:lstStyle>
            <a:lvl1pPr marL="0" indent="0"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 of the presentation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450000"/>
            <a:ext cx="1980000" cy="666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9144000" cy="6853238"/>
            <a:chOff x="0" y="0"/>
            <a:chExt cx="5760" cy="4317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5760" cy="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0" y="1027"/>
              <a:ext cx="4514" cy="3290"/>
            </a:xfrm>
            <a:custGeom>
              <a:avLst/>
              <a:gdLst>
                <a:gd name="T0" fmla="*/ 0 w 4514"/>
                <a:gd name="T1" fmla="*/ 3290 h 3290"/>
                <a:gd name="T2" fmla="*/ 4514 w 4514"/>
                <a:gd name="T3" fmla="*/ 3290 h 3290"/>
                <a:gd name="T4" fmla="*/ 4046 w 4514"/>
                <a:gd name="T5" fmla="*/ 1845 h 3290"/>
                <a:gd name="T6" fmla="*/ 0 w 4514"/>
                <a:gd name="T7" fmla="*/ 0 h 3290"/>
                <a:gd name="T8" fmla="*/ 0 w 4514"/>
                <a:gd name="T9" fmla="*/ 3290 h 3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4" h="3290">
                  <a:moveTo>
                    <a:pt x="0" y="3290"/>
                  </a:moveTo>
                  <a:lnTo>
                    <a:pt x="4514" y="3290"/>
                  </a:lnTo>
                  <a:lnTo>
                    <a:pt x="4046" y="1845"/>
                  </a:lnTo>
                  <a:lnTo>
                    <a:pt x="0" y="0"/>
                  </a:lnTo>
                  <a:lnTo>
                    <a:pt x="0" y="32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4044" y="0"/>
              <a:ext cx="1716" cy="2876"/>
            </a:xfrm>
            <a:custGeom>
              <a:avLst/>
              <a:gdLst>
                <a:gd name="T0" fmla="*/ 1716 w 1716"/>
                <a:gd name="T1" fmla="*/ 0 h 2876"/>
                <a:gd name="T2" fmla="*/ 460 w 1716"/>
                <a:gd name="T3" fmla="*/ 0 h 2876"/>
                <a:gd name="T4" fmla="*/ 0 w 1716"/>
                <a:gd name="T5" fmla="*/ 2876 h 2876"/>
                <a:gd name="T6" fmla="*/ 1716 w 1716"/>
                <a:gd name="T7" fmla="*/ 1731 h 2876"/>
                <a:gd name="T8" fmla="*/ 1716 w 1716"/>
                <a:gd name="T9" fmla="*/ 0 h 2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6" h="2876">
                  <a:moveTo>
                    <a:pt x="1716" y="0"/>
                  </a:moveTo>
                  <a:lnTo>
                    <a:pt x="460" y="0"/>
                  </a:lnTo>
                  <a:lnTo>
                    <a:pt x="0" y="2876"/>
                  </a:lnTo>
                  <a:lnTo>
                    <a:pt x="1716" y="1731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0" y="0"/>
              <a:ext cx="5318" cy="2878"/>
            </a:xfrm>
            <a:custGeom>
              <a:avLst/>
              <a:gdLst>
                <a:gd name="T0" fmla="*/ 0 w 5318"/>
                <a:gd name="T1" fmla="*/ 0 h 2878"/>
                <a:gd name="T2" fmla="*/ 0 w 5318"/>
                <a:gd name="T3" fmla="*/ 2420 h 2878"/>
                <a:gd name="T4" fmla="*/ 4044 w 5318"/>
                <a:gd name="T5" fmla="*/ 2878 h 2878"/>
                <a:gd name="T6" fmla="*/ 5318 w 5318"/>
                <a:gd name="T7" fmla="*/ 0 h 2878"/>
                <a:gd name="T8" fmla="*/ 0 w 5318"/>
                <a:gd name="T9" fmla="*/ 0 h 2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8" h="2878">
                  <a:moveTo>
                    <a:pt x="0" y="0"/>
                  </a:moveTo>
                  <a:lnTo>
                    <a:pt x="0" y="2420"/>
                  </a:lnTo>
                  <a:lnTo>
                    <a:pt x="4044" y="2878"/>
                  </a:lnTo>
                  <a:lnTo>
                    <a:pt x="53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4044" y="1653"/>
              <a:ext cx="1716" cy="2664"/>
            </a:xfrm>
            <a:custGeom>
              <a:avLst/>
              <a:gdLst>
                <a:gd name="T0" fmla="*/ 0 w 1716"/>
                <a:gd name="T1" fmla="*/ 1223 h 2664"/>
                <a:gd name="T2" fmla="*/ 466 w 1716"/>
                <a:gd name="T3" fmla="*/ 2664 h 2664"/>
                <a:gd name="T4" fmla="*/ 1716 w 1716"/>
                <a:gd name="T5" fmla="*/ 2664 h 2664"/>
                <a:gd name="T6" fmla="*/ 1716 w 1716"/>
                <a:gd name="T7" fmla="*/ 0 h 2664"/>
                <a:gd name="T8" fmla="*/ 0 w 1716"/>
                <a:gd name="T9" fmla="*/ 1223 h 2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6" h="2664">
                  <a:moveTo>
                    <a:pt x="0" y="1223"/>
                  </a:moveTo>
                  <a:lnTo>
                    <a:pt x="466" y="2664"/>
                  </a:lnTo>
                  <a:lnTo>
                    <a:pt x="1716" y="2664"/>
                  </a:lnTo>
                  <a:lnTo>
                    <a:pt x="1716" y="0"/>
                  </a:lnTo>
                  <a:lnTo>
                    <a:pt x="0" y="12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1620000"/>
            <a:ext cx="5544176" cy="252000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948000" y="6390000"/>
            <a:ext cx="1584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Public sector pay policy: costs and consequences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594000"/>
            <a:ext cx="6336264" cy="404728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Image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000" y="1620001"/>
            <a:ext cx="7920000" cy="4401387"/>
          </a:xfrm>
          <a:solidFill>
            <a:srgbClr val="FFCCFF"/>
          </a:solidFill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="0" baseline="0">
                <a:solidFill>
                  <a:srgbClr val="FF00FF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200"/>
              </a:spcAft>
              <a:buNone/>
              <a:defRPr sz="1200" baseline="0">
                <a:solidFill>
                  <a:srgbClr val="FF00FF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Image goes here – click the “Pictures” icon below (bottom left of the group of icons) and pick a file to insert.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948000" y="6390000"/>
            <a:ext cx="1584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Public sector pay policy: costs and consequences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08539"/>
            <a:ext cx="1260000" cy="4239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994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594000"/>
            <a:ext cx="6336264" cy="404728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Image slide with caption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2000" y="1620001"/>
            <a:ext cx="7920000" cy="3753215"/>
          </a:xfrm>
          <a:solidFill>
            <a:srgbClr val="FFCCFF"/>
          </a:solidFill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="0" baseline="0">
                <a:solidFill>
                  <a:srgbClr val="FF00FF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200"/>
              </a:spcAft>
              <a:buNone/>
              <a:defRPr sz="1200" baseline="0">
                <a:solidFill>
                  <a:srgbClr val="FF00FF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Image goes here – click the “Pictures” icon below (bottom left of the group of icons) and pick a file to insert.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11188" y="5516563"/>
            <a:ext cx="7921625" cy="504825"/>
          </a:xfrm>
        </p:spPr>
        <p:txBody>
          <a:bodyPr>
            <a:normAutofit/>
          </a:bodyPr>
          <a:lstStyle>
            <a:lvl1pPr>
              <a:defRPr sz="15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Caption copy style. The caption for the picture can go here. </a:t>
            </a:r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948000" y="6390000"/>
            <a:ext cx="1584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Public sector pay policy: costs and consequences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08539"/>
            <a:ext cx="1260000" cy="4239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49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4642625" y="3861048"/>
            <a:ext cx="3889375" cy="2160588"/>
          </a:xfrm>
          <a:solidFill>
            <a:srgbClr val="FFCCFF"/>
          </a:solidFill>
        </p:spPr>
        <p:txBody>
          <a:bodyPr>
            <a:normAutofit/>
          </a:bodyPr>
          <a:lstStyle>
            <a:lvl1pPr marL="0" indent="0">
              <a:defRPr sz="1100" b="0" baseline="0">
                <a:solidFill>
                  <a:srgbClr val="FF00FF"/>
                </a:solidFill>
              </a:defRPr>
            </a:lvl1pPr>
          </a:lstStyle>
          <a:p>
            <a:pPr lvl="0"/>
            <a:r>
              <a:rPr lang="en-GB" dirty="0"/>
              <a:t>Image goes here – click the “Pictures” icon below (bottom left of the group of icons) and pick a file to insert.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611188" y="3861048"/>
            <a:ext cx="3889375" cy="2160588"/>
          </a:xfrm>
          <a:solidFill>
            <a:srgbClr val="FFCCFF"/>
          </a:solidFill>
        </p:spPr>
        <p:txBody>
          <a:bodyPr>
            <a:normAutofit/>
          </a:bodyPr>
          <a:lstStyle>
            <a:lvl1pPr marL="0" indent="0">
              <a:defRPr sz="1100" b="0" baseline="0">
                <a:solidFill>
                  <a:srgbClr val="FF00FF"/>
                </a:solidFill>
              </a:defRPr>
            </a:lvl1pPr>
          </a:lstStyle>
          <a:p>
            <a:pPr lvl="0"/>
            <a:r>
              <a:rPr lang="en-GB" dirty="0"/>
              <a:t>Image goes here – click the “Pictures” icon below (bottom left of the group of icons) and pick a file to insert.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4642625" y="1628452"/>
            <a:ext cx="3889375" cy="2160588"/>
          </a:xfrm>
          <a:solidFill>
            <a:srgbClr val="FFCCFF"/>
          </a:solidFill>
        </p:spPr>
        <p:txBody>
          <a:bodyPr>
            <a:normAutofit/>
          </a:bodyPr>
          <a:lstStyle>
            <a:lvl1pPr marL="0" indent="0">
              <a:defRPr sz="1100" b="0" baseline="0">
                <a:solidFill>
                  <a:srgbClr val="FF00FF"/>
                </a:solidFill>
              </a:defRPr>
            </a:lvl1pPr>
          </a:lstStyle>
          <a:p>
            <a:pPr lvl="0"/>
            <a:r>
              <a:rPr lang="en-GB" dirty="0"/>
              <a:t>Image goes here – click the “Pictures” icon below (bottom left of the group of icons) and pick a file to insert.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594000"/>
            <a:ext cx="6552288" cy="404728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Multiple image slide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2000" y="6300000"/>
            <a:ext cx="79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11188" y="1628452"/>
            <a:ext cx="3889375" cy="2160588"/>
          </a:xfrm>
          <a:solidFill>
            <a:srgbClr val="FFCCFF"/>
          </a:solidFill>
        </p:spPr>
        <p:txBody>
          <a:bodyPr>
            <a:normAutofit/>
          </a:bodyPr>
          <a:lstStyle>
            <a:lvl1pPr marL="0" indent="0">
              <a:defRPr sz="1100" b="0" baseline="0">
                <a:solidFill>
                  <a:srgbClr val="FF00FF"/>
                </a:solidFill>
              </a:defRPr>
            </a:lvl1pPr>
          </a:lstStyle>
          <a:p>
            <a:pPr lvl="0"/>
            <a:r>
              <a:rPr lang="en-GB" dirty="0"/>
              <a:t>Image goes here – click the “Pictures” icon below (bottom left of the group of icons) and pick a file to insert.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948000" y="6390000"/>
            <a:ext cx="1584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Public sector pay policy: costs and consequences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08539"/>
            <a:ext cx="1260000" cy="42390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584000"/>
            <a:ext cx="79200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Subheading style</a:t>
            </a:r>
          </a:p>
          <a:p>
            <a:pPr lvl="1"/>
            <a:r>
              <a:rPr lang="en-US" dirty="0"/>
              <a:t>Body text style</a:t>
            </a:r>
          </a:p>
          <a:p>
            <a:pPr lvl="2"/>
            <a:r>
              <a:rPr lang="en-US" dirty="0"/>
              <a:t>First level bullet</a:t>
            </a:r>
          </a:p>
          <a:p>
            <a:pPr lvl="3"/>
            <a:r>
              <a:rPr lang="en-US" dirty="0"/>
              <a:t>Second level bullet</a:t>
            </a:r>
          </a:p>
          <a:p>
            <a:pPr lvl="4"/>
            <a:r>
              <a:rPr lang="en-US" dirty="0"/>
              <a:t>Third level bullet</a:t>
            </a:r>
          </a:p>
          <a:p>
            <a:pPr lvl="5"/>
            <a:r>
              <a:rPr lang="en-US" dirty="0"/>
              <a:t>Fourth level bullet</a:t>
            </a:r>
          </a:p>
          <a:p>
            <a:pPr lvl="6"/>
            <a:r>
              <a:rPr lang="en-US" dirty="0"/>
              <a:t>Fifth level bullet</a:t>
            </a:r>
          </a:p>
          <a:p>
            <a:pPr marL="342900" lvl="0" indent="-34290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48000" y="6390000"/>
            <a:ext cx="1584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639000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Public sector pay policy: costs and consequences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6016" y="6390000"/>
            <a:ext cx="2133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fld id="{F9960922-E158-4485-96B5-B7B4634197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11560" y="626816"/>
            <a:ext cx="6408712" cy="7859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61" r:id="rId4"/>
    <p:sldLayoutId id="2147483668" r:id="rId5"/>
    <p:sldLayoutId id="2147483699" r:id="rId6"/>
    <p:sldLayoutId id="2147483711" r:id="rId7"/>
    <p:sldLayoutId id="2147483710" r:id="rId8"/>
    <p:sldLayoutId id="2147483685" r:id="rId9"/>
    <p:sldLayoutId id="2147483708" r:id="rId10"/>
    <p:sldLayoutId id="2147483683" r:id="rId11"/>
    <p:sldLayoutId id="2147483684" r:id="rId12"/>
    <p:sldLayoutId id="2147483709" r:id="rId13"/>
    <p:sldLayoutId id="2147483706" r:id="rId14"/>
    <p:sldLayoutId id="2147483712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itchFamily="34" charset="0"/>
        <a:buNone/>
        <a:defRPr lang="en-GB" sz="1800" b="1" kern="1200" dirty="0">
          <a:solidFill>
            <a:schemeClr val="tx1"/>
          </a:solidFill>
          <a:latin typeface="+mn-lt"/>
          <a:ea typeface="+mj-ea"/>
          <a:cs typeface="+mj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88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52000" indent="-288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000" indent="-288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552" y="2780928"/>
            <a:ext cx="6400800" cy="1251032"/>
          </a:xfrm>
        </p:spPr>
        <p:txBody>
          <a:bodyPr>
            <a:noAutofit/>
          </a:bodyPr>
          <a:lstStyle/>
          <a:p>
            <a:endParaRPr lang="en-GB" sz="1400" dirty="0" smtClean="0"/>
          </a:p>
          <a:p>
            <a:r>
              <a:rPr lang="en-GB" sz="1400" dirty="0" smtClean="0"/>
              <a:t>Jonathan Cribb</a:t>
            </a:r>
          </a:p>
          <a:p>
            <a:endParaRPr lang="en-GB" sz="1400" dirty="0" smtClean="0"/>
          </a:p>
          <a:p>
            <a:r>
              <a:rPr lang="en-GB" sz="1400" dirty="0" smtClean="0"/>
              <a:t>Presentation at Office for Manpower Economics research conference</a:t>
            </a:r>
          </a:p>
          <a:p>
            <a:endParaRPr lang="en-GB" sz="1400" dirty="0" smtClean="0"/>
          </a:p>
          <a:p>
            <a:r>
              <a:rPr lang="en-GB" sz="1400" dirty="0" smtClean="0"/>
              <a:t>Thursday 21</a:t>
            </a:r>
            <a:r>
              <a:rPr lang="en-GB" sz="1400" baseline="30000" dirty="0" smtClean="0"/>
              <a:t>st</a:t>
            </a:r>
            <a:r>
              <a:rPr lang="en-GB" sz="1400" dirty="0" smtClean="0"/>
              <a:t> September 2017</a:t>
            </a:r>
          </a:p>
          <a:p>
            <a:endParaRPr lang="en-GB" sz="1400" dirty="0" smtClean="0"/>
          </a:p>
          <a:p>
            <a:endParaRPr lang="en-GB" sz="1400" dirty="0" smtClean="0"/>
          </a:p>
          <a:p>
            <a:r>
              <a:rPr lang="en-GB" sz="1400" dirty="0" smtClean="0"/>
              <a:t>For more details, see accompanying briefing note:</a:t>
            </a:r>
          </a:p>
          <a:p>
            <a:endParaRPr lang="en-GB" sz="1400" dirty="0" smtClean="0"/>
          </a:p>
          <a:p>
            <a:r>
              <a:rPr lang="en-GB" sz="1400" dirty="0" smtClean="0"/>
              <a:t>Cribb</a:t>
            </a:r>
            <a:r>
              <a:rPr lang="en-GB" sz="1400" dirty="0" smtClean="0"/>
              <a:t>, J. (2017) “Public sector pay: still time for restraint?”</a:t>
            </a:r>
          </a:p>
          <a:p>
            <a:r>
              <a:rPr lang="en-GB" sz="1400" dirty="0" smtClean="0"/>
              <a:t>https://www.ifs.org.uk/uploads/publications/bns/BN216.pdf</a:t>
            </a:r>
            <a:endParaRPr lang="en-GB" sz="1400" dirty="0" smtClean="0"/>
          </a:p>
          <a:p>
            <a:endParaRPr lang="en-GB" sz="1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1637928"/>
            <a:ext cx="5616624" cy="710952"/>
          </a:xfrm>
        </p:spPr>
        <p:txBody>
          <a:bodyPr>
            <a:noAutofit/>
          </a:bodyPr>
          <a:lstStyle/>
          <a:p>
            <a:r>
              <a:rPr lang="en-GB" dirty="0" smtClean="0"/>
              <a:t>Public sector pay policy: </a:t>
            </a:r>
            <a:br>
              <a:rPr lang="en-GB" dirty="0" smtClean="0"/>
            </a:br>
            <a:r>
              <a:rPr lang="en-GB" dirty="0" smtClean="0"/>
              <a:t>costs and consequences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Estimated pay differential: differences by region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Public sector pay policy: costs and consequences</a:t>
            </a:r>
            <a:endParaRPr lang="en-GB"/>
          </a:p>
        </p:txBody>
      </p:sp>
      <p:graphicFrame>
        <p:nvGraphicFramePr>
          <p:cNvPr id="5" name="Chart 4"/>
          <p:cNvGraphicFramePr/>
          <p:nvPr/>
        </p:nvGraphicFramePr>
        <p:xfrm>
          <a:off x="539552" y="1543050"/>
          <a:ext cx="8136903" cy="462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63888" y="6381328"/>
            <a:ext cx="4104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Note: Years are pooled together to ensure sample size. Years are financial years. </a:t>
            </a: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oto Sans" charset="0"/>
                <a:ea typeface="Noto Sans" charset="0"/>
                <a:cs typeface="Times New Roman" pitchFamily="18" charset="0"/>
              </a:rPr>
              <a:t>Source: Author’s calculations using the Labour Force Survey.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Estimated pay differential: differences by region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Public sector pay policy: costs and consequences</a:t>
            </a:r>
            <a:endParaRPr lang="en-GB"/>
          </a:p>
        </p:txBody>
      </p:sp>
      <p:graphicFrame>
        <p:nvGraphicFramePr>
          <p:cNvPr id="5" name="Chart 4"/>
          <p:cNvGraphicFramePr/>
          <p:nvPr/>
        </p:nvGraphicFramePr>
        <p:xfrm>
          <a:off x="539552" y="1543050"/>
          <a:ext cx="8136903" cy="462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63888" y="6381328"/>
            <a:ext cx="4104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Note: Years are pooled together to ensure sample size. Years are financial years. </a:t>
            </a: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oto Sans" charset="0"/>
                <a:ea typeface="Noto Sans" charset="0"/>
                <a:cs typeface="Times New Roman" pitchFamily="18" charset="0"/>
              </a:rPr>
              <a:t>Source: Author’s calculations using the Labour Force Survey.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Estimated pay differential: differences by region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Public sector pay policy: costs and consequences</a:t>
            </a:r>
            <a:endParaRPr lang="en-GB"/>
          </a:p>
        </p:txBody>
      </p:sp>
      <p:graphicFrame>
        <p:nvGraphicFramePr>
          <p:cNvPr id="5" name="Chart 4"/>
          <p:cNvGraphicFramePr/>
          <p:nvPr/>
        </p:nvGraphicFramePr>
        <p:xfrm>
          <a:off x="539552" y="1543050"/>
          <a:ext cx="8136903" cy="462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63888" y="6381328"/>
            <a:ext cx="4104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Note: Years are pooled together to ensure sample size. Years are financial years. </a:t>
            </a: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oto Sans" charset="0"/>
                <a:ea typeface="Noto Sans" charset="0"/>
                <a:cs typeface="Times New Roman" pitchFamily="18" charset="0"/>
              </a:rPr>
              <a:t>Source: Author’s calculations using the Labour Force Survey.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Estimated pay differential: differences by region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Public sector pay policy: costs and consequences</a:t>
            </a:r>
            <a:endParaRPr lang="en-GB"/>
          </a:p>
        </p:txBody>
      </p:sp>
      <p:graphicFrame>
        <p:nvGraphicFramePr>
          <p:cNvPr id="5" name="Chart 4"/>
          <p:cNvGraphicFramePr/>
          <p:nvPr/>
        </p:nvGraphicFramePr>
        <p:xfrm>
          <a:off x="539552" y="1543050"/>
          <a:ext cx="8136903" cy="462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63888" y="6319773"/>
            <a:ext cx="4896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Note: Error</a:t>
            </a:r>
            <a:r>
              <a:rPr kumimoji="0" lang="en-GB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bars show the 95% confidence intervals.</a:t>
            </a: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Years are pooled together to ensure sample size. Years are financial years. </a:t>
            </a: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oto Sans" charset="0"/>
                <a:ea typeface="Noto Sans" charset="0"/>
                <a:cs typeface="Times New Roman" pitchFamily="18" charset="0"/>
              </a:rPr>
              <a:t>Source: Author’s calculations using the Labour Force Survey.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Public sector workers receive much larger pension contributions on average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Public sector pay policy: costs and consequences</a:t>
            </a:r>
            <a:endParaRPr lang="en-GB"/>
          </a:p>
        </p:txBody>
      </p:sp>
      <p:graphicFrame>
        <p:nvGraphicFramePr>
          <p:cNvPr id="6" name="Chart 5"/>
          <p:cNvGraphicFramePr/>
          <p:nvPr/>
        </p:nvGraphicFramePr>
        <p:xfrm>
          <a:off x="755576" y="1628800"/>
          <a:ext cx="7272808" cy="439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139952" y="6309320"/>
            <a:ext cx="3456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oto Sans" charset="0"/>
                <a:ea typeface="Noto Sans" charset="0"/>
                <a:cs typeface="Times New Roman" pitchFamily="18" charset="0"/>
              </a:rPr>
              <a:t>Source: Author’s calculations using the ONS Pensions Tables from the Annual Survey of Hours and Earnings, 2007 and 2016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Pensions in the public and private sectors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584000"/>
            <a:ext cx="7920000" cy="4797328"/>
          </a:xfrm>
        </p:spPr>
        <p:txBody>
          <a:bodyPr/>
          <a:lstStyle/>
          <a:p>
            <a:r>
              <a:rPr lang="en-GB" dirty="0" smtClean="0"/>
              <a:t>Public sector pension reforms reduce value of public sector pensions</a:t>
            </a:r>
          </a:p>
          <a:p>
            <a:pPr lvl="2"/>
            <a:r>
              <a:rPr lang="en-GB" dirty="0" smtClean="0"/>
              <a:t>CPI indexation of pensions; introduction of career average schemes and gradual retirement of those with “unreformed” pensions</a:t>
            </a:r>
          </a:p>
          <a:p>
            <a:pPr lvl="2"/>
            <a:r>
              <a:rPr lang="en-GB" dirty="0" smtClean="0"/>
              <a:t>Increase in employee contributions since 2010-11, particularly for higher earners</a:t>
            </a:r>
          </a:p>
          <a:p>
            <a:pPr lvl="3"/>
            <a:r>
              <a:rPr lang="en-GB" dirty="0" smtClean="0"/>
              <a:t>NHS employee on £25,000: 6.5% cont. in 2010-11, 7.1% in 2016-17</a:t>
            </a:r>
          </a:p>
          <a:p>
            <a:pPr lvl="3"/>
            <a:r>
              <a:rPr lang="en-GB" dirty="0" smtClean="0"/>
              <a:t>NHS employee on £50,000: 7.5% cont. in 2010-11, 12.5% in 2016-17</a:t>
            </a:r>
          </a:p>
          <a:p>
            <a:pPr lvl="1"/>
            <a:r>
              <a:rPr lang="en-GB" b="1" dirty="0" smtClean="0"/>
              <a:t>Private sector pensions boosted by automatic enrolment</a:t>
            </a:r>
          </a:p>
          <a:p>
            <a:pPr lvl="2"/>
            <a:r>
              <a:rPr lang="en-GB" dirty="0" smtClean="0"/>
              <a:t>Automatic enrolment (since 2012) boosted pension participation in private sector </a:t>
            </a:r>
          </a:p>
          <a:p>
            <a:pPr lvl="3"/>
            <a:r>
              <a:rPr lang="en-GB" dirty="0" smtClean="0"/>
              <a:t>Mostly with very low employer contributions, though some with significantly </a:t>
            </a:r>
            <a:r>
              <a:rPr lang="en-GB" dirty="0" smtClean="0"/>
              <a:t>more (</a:t>
            </a:r>
            <a:r>
              <a:rPr lang="en-GB" dirty="0" smtClean="0"/>
              <a:t>see Cribb and Emmerson 2016)</a:t>
            </a:r>
          </a:p>
          <a:p>
            <a:pPr lvl="2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Public sector pay policy: costs and consequences</a:t>
            </a:r>
            <a:endParaRPr lang="en-GB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 to public sector employers of increasing pay compared to pay scales rising by 1% p.a.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Public sector pay policy: costs and consequences</a:t>
            </a:r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9552" y="1628800"/>
          <a:ext cx="7776867" cy="4392488"/>
        </p:xfrm>
        <a:graphic>
          <a:graphicData uri="http://schemas.openxmlformats.org/drawingml/2006/table">
            <a:tbl>
              <a:tblPr/>
              <a:tblGrid>
                <a:gridCol w="2750815"/>
                <a:gridCol w="1014570"/>
                <a:gridCol w="2005741"/>
                <a:gridCol w="2005741"/>
              </a:tblGrid>
              <a:tr h="373178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Annual cost to public sector employers (£ billion)</a:t>
                      </a:r>
                      <a:endParaRPr lang="en-GB" sz="11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Public sector earnings growth per year:</a:t>
                      </a:r>
                      <a:endParaRPr lang="en-GB" sz="11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607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CPI inflation</a:t>
                      </a:r>
                      <a:endParaRPr lang="en-GB" sz="11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Private sector earnings growth</a:t>
                      </a:r>
                      <a:endParaRPr lang="en-GB" sz="11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1.7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(award</a:t>
                      </a:r>
                      <a:r>
                        <a:rPr lang="en-GB" sz="1100" baseline="0" dirty="0" smtClean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 for prison service in Sept 2017)</a:t>
                      </a:r>
                      <a:endParaRPr lang="en-GB" sz="11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Cost per year in 2018–19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3.5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2.9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1.3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3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Approximate split: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dirty="0">
                        <a:solidFill>
                          <a:srgbClr val="333333"/>
                        </a:solidFill>
                        <a:latin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dirty="0">
                        <a:solidFill>
                          <a:srgbClr val="333333"/>
                        </a:solidFill>
                        <a:latin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dirty="0">
                        <a:solidFill>
                          <a:srgbClr val="333333"/>
                        </a:solidFill>
                        <a:latin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NHS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Education</a:t>
                      </a:r>
                      <a:endParaRPr lang="en-GB" sz="140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Public administration</a:t>
                      </a:r>
                      <a:endParaRPr lang="en-GB" sz="140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Police (including civilians)</a:t>
                      </a:r>
                      <a:endParaRPr lang="en-GB" sz="140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HM Forces</a:t>
                      </a:r>
                      <a:endParaRPr lang="en-GB" sz="140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Other</a:t>
                      </a:r>
                      <a:endParaRPr lang="en-GB" sz="140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Cost per year in 2019–20</a:t>
                      </a:r>
                      <a:endParaRPr lang="en-GB" sz="140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419872" y="6273225"/>
            <a:ext cx="52565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oto Sans" charset="0"/>
                <a:ea typeface="Noto Sans" charset="0"/>
                <a:cs typeface="Times New Roman" pitchFamily="18" charset="0"/>
              </a:rPr>
              <a:t>Notes: Cost of increase in pay is split across parts of the public sector in line with the proportion of government employees working in each part. Source: Author’s calculations using ONS series NMXS (total compensation of general government employees), ONS Public sector employment statistics,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oto Sans" charset="0"/>
                <a:ea typeface="Noto Sans" charset="0"/>
                <a:cs typeface="Times New Roman" pitchFamily="18" charset="0"/>
              </a:rPr>
              <a:t>OBR Economic and Fiscal Outlook March 2017 and ONS Consumer Price Index.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 to public sector employers of increasing pay compared to pay scales rising by 1% p.a.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Public sector pay policy: costs and consequences</a:t>
            </a:r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9552" y="1628800"/>
          <a:ext cx="7776867" cy="4392488"/>
        </p:xfrm>
        <a:graphic>
          <a:graphicData uri="http://schemas.openxmlformats.org/drawingml/2006/table">
            <a:tbl>
              <a:tblPr/>
              <a:tblGrid>
                <a:gridCol w="2750815"/>
                <a:gridCol w="1014570"/>
                <a:gridCol w="2005741"/>
                <a:gridCol w="2005741"/>
              </a:tblGrid>
              <a:tr h="373178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Annual cost to public sector employers (£ billion)</a:t>
                      </a:r>
                      <a:endParaRPr lang="en-GB" sz="11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Public sector earnings growth per year:</a:t>
                      </a:r>
                      <a:endParaRPr lang="en-GB" sz="11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607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CPI inflation</a:t>
                      </a:r>
                      <a:endParaRPr lang="en-GB" sz="11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Private sector earnings growth</a:t>
                      </a:r>
                      <a:endParaRPr lang="en-GB" sz="11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1.7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(award</a:t>
                      </a:r>
                      <a:r>
                        <a:rPr lang="en-GB" sz="1100" baseline="0" dirty="0" smtClean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 for prison service in Sept 2017)</a:t>
                      </a:r>
                      <a:endParaRPr lang="en-GB" sz="11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Cost per year in 2018–19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3.5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2.9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1.3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3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Approximate split: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dirty="0">
                        <a:solidFill>
                          <a:srgbClr val="333333"/>
                        </a:solidFill>
                        <a:latin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dirty="0">
                        <a:solidFill>
                          <a:srgbClr val="333333"/>
                        </a:solidFill>
                        <a:latin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dirty="0">
                        <a:solidFill>
                          <a:srgbClr val="333333"/>
                        </a:solidFill>
                        <a:latin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NHS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1.1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0.9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0.4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Education</a:t>
                      </a:r>
                      <a:endParaRPr lang="en-GB" sz="140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1.0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0.9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0.4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Public administration</a:t>
                      </a:r>
                      <a:endParaRPr lang="en-GB" sz="140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0.7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0.6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0.3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Police (including civilians)</a:t>
                      </a:r>
                      <a:endParaRPr lang="en-GB" sz="140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0.2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0.1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0.1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HM Forces</a:t>
                      </a:r>
                      <a:endParaRPr lang="en-GB" sz="140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0.1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0.1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0.0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Other</a:t>
                      </a:r>
                      <a:endParaRPr lang="en-GB" sz="140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0.4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0.3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0.1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Cost per year in 2019–20</a:t>
                      </a:r>
                      <a:endParaRPr lang="en-GB" sz="140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19872" y="6273225"/>
            <a:ext cx="52565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oto Sans" charset="0"/>
                <a:ea typeface="Noto Sans" charset="0"/>
                <a:cs typeface="Times New Roman" pitchFamily="18" charset="0"/>
              </a:rPr>
              <a:t>Notes: Cost of increase in pay is split across parts of the public sector in line with the proportion of government employees working in each part. Source: Author’s calculations using ONS series NMXS (total compensation of general government employees), ONS Public sector employment statistics,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oto Sans" charset="0"/>
                <a:ea typeface="Noto Sans" charset="0"/>
                <a:cs typeface="Times New Roman" pitchFamily="18" charset="0"/>
              </a:rPr>
              <a:t>OBR Economic and Fiscal Outlook March 2017 and ONS Consumer Price Index.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 to public sector employers of increasing pay compared to pay scales rising by 1% p.a.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Public sector pay policy: costs and consequences</a:t>
            </a:r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9552" y="1628800"/>
          <a:ext cx="7776867" cy="4392488"/>
        </p:xfrm>
        <a:graphic>
          <a:graphicData uri="http://schemas.openxmlformats.org/drawingml/2006/table">
            <a:tbl>
              <a:tblPr/>
              <a:tblGrid>
                <a:gridCol w="2750815"/>
                <a:gridCol w="1014570"/>
                <a:gridCol w="2005741"/>
                <a:gridCol w="2005741"/>
              </a:tblGrid>
              <a:tr h="373178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Annual cost to public sector employers (£ billion)</a:t>
                      </a:r>
                      <a:endParaRPr lang="en-GB" sz="11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Public sector earnings growth per year:</a:t>
                      </a:r>
                      <a:endParaRPr lang="en-GB" sz="11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607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CPI inflation</a:t>
                      </a:r>
                      <a:endParaRPr lang="en-GB" sz="11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Private sector earnings growth</a:t>
                      </a:r>
                      <a:endParaRPr lang="en-GB" sz="11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1.7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(award</a:t>
                      </a:r>
                      <a:r>
                        <a:rPr lang="en-GB" sz="1100" baseline="0" dirty="0" smtClean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 for prison service in Sept 2017)</a:t>
                      </a:r>
                      <a:endParaRPr lang="en-GB" sz="11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Cost per year in 2018–19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3.5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2.9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1.3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3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Approximate split: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dirty="0">
                        <a:solidFill>
                          <a:srgbClr val="333333"/>
                        </a:solidFill>
                        <a:latin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dirty="0">
                        <a:solidFill>
                          <a:srgbClr val="333333"/>
                        </a:solidFill>
                        <a:latin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dirty="0">
                        <a:solidFill>
                          <a:srgbClr val="333333"/>
                        </a:solidFill>
                        <a:latin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NHS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1.1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0.9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0.4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Education</a:t>
                      </a:r>
                      <a:endParaRPr lang="en-GB" sz="140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1.0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0.9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0.4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Public administration</a:t>
                      </a:r>
                      <a:endParaRPr lang="en-GB" sz="140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0.7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0.6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0.3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Police (including civilians)</a:t>
                      </a:r>
                      <a:endParaRPr lang="en-GB" sz="140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0.2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0.1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0.1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HM Forces</a:t>
                      </a:r>
                      <a:endParaRPr lang="en-GB" sz="140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0.1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0.1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0.0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Other</a:t>
                      </a:r>
                      <a:endParaRPr lang="en-GB" sz="140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0.4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0.3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0.1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Cost per year in 2019–20</a:t>
                      </a:r>
                      <a:endParaRPr lang="en-GB" sz="140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5.8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6.4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Noto Sans"/>
                          <a:ea typeface="Times New Roman"/>
                          <a:cs typeface="Noto Sans"/>
                        </a:rPr>
                        <a:t>2.6</a:t>
                      </a:r>
                      <a:endParaRPr lang="en-GB" sz="1400" dirty="0">
                        <a:solidFill>
                          <a:srgbClr val="333333"/>
                        </a:solidFill>
                        <a:latin typeface="Noto Sans"/>
                        <a:ea typeface="Noto Sans"/>
                        <a:cs typeface="Times New Roman"/>
                      </a:endParaRPr>
                    </a:p>
                  </a:txBody>
                  <a:tcPr marL="68580" marR="68580" marT="36195" marB="36195">
                    <a:lnL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A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19872" y="6273225"/>
            <a:ext cx="52565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oto Sans" charset="0"/>
                <a:ea typeface="Noto Sans" charset="0"/>
                <a:cs typeface="Times New Roman" pitchFamily="18" charset="0"/>
              </a:rPr>
              <a:t>Notes: Cost of increase in pay is split across parts of the public sector in line with the proportion of government employees working in each part. Source: Author’s calculations using ONS series NMXS (total compensation of general government employees), ONS Public sector employment statistics,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oto Sans" charset="0"/>
                <a:ea typeface="Noto Sans" charset="0"/>
                <a:cs typeface="Times New Roman" pitchFamily="18" charset="0"/>
              </a:rPr>
              <a:t>OBR Economic and Fiscal Outlook March 2017 and ONS Consumer Price Index.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920000" cy="4525963"/>
          </a:xfrm>
        </p:spPr>
        <p:txBody>
          <a:bodyPr/>
          <a:lstStyle/>
          <a:p>
            <a:r>
              <a:rPr lang="en-GB" dirty="0" smtClean="0"/>
              <a:t>Combined with evidence of recruitment, retention and motivation problems, differential between public and private sector pay </a:t>
            </a:r>
            <a:r>
              <a:rPr lang="en-GB" dirty="0" smtClean="0"/>
              <a:t>implies ther</a:t>
            </a:r>
            <a:r>
              <a:rPr lang="en-GB" dirty="0" smtClean="0"/>
              <a:t>e is a </a:t>
            </a:r>
            <a:r>
              <a:rPr lang="en-GB" dirty="0" smtClean="0"/>
              <a:t>good case </a:t>
            </a:r>
            <a:r>
              <a:rPr lang="en-GB" dirty="0" smtClean="0"/>
              <a:t>for easing pay restraint in public sector</a:t>
            </a:r>
          </a:p>
          <a:p>
            <a:pPr lvl="2"/>
            <a:r>
              <a:rPr lang="en-GB" dirty="0" smtClean="0"/>
              <a:t>Case more clear for the better paid, higher educated (or in London/ South East) where pay differentials are below pre-crisis levels</a:t>
            </a:r>
          </a:p>
          <a:p>
            <a:pPr lvl="1"/>
            <a:r>
              <a:rPr lang="en-GB" b="1" dirty="0" smtClean="0"/>
              <a:t>However:</a:t>
            </a:r>
          </a:p>
          <a:p>
            <a:pPr lvl="2"/>
            <a:r>
              <a:rPr lang="en-GB" dirty="0" smtClean="0"/>
              <a:t>Workplace pensions remain far more valuable in public sector than private sector</a:t>
            </a:r>
          </a:p>
          <a:p>
            <a:pPr lvl="2"/>
            <a:r>
              <a:rPr lang="en-GB" dirty="0" smtClean="0"/>
              <a:t>We have not examined non-pay elements of jobs (except pensions). Deterioration in working conditions make some lower paid jobs less attractive (e.g. in prisons)?</a:t>
            </a:r>
          </a:p>
          <a:p>
            <a:pPr lvl="2"/>
            <a:r>
              <a:rPr lang="en-GB" dirty="0" smtClean="0"/>
              <a:t>Increasing pay is expensive. What are the effects on public service quality if Treasury does not provide extra funds to pay for higher pay?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Public sector pay policy: costs and consequences</a:t>
            </a:r>
            <a:endParaRPr lang="en-GB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7848600" cy="4896544"/>
          </a:xfrm>
        </p:spPr>
        <p:txBody>
          <a:bodyPr/>
          <a:lstStyle/>
          <a:p>
            <a:pPr marL="457200" indent="-457200"/>
            <a:r>
              <a:rPr lang="en-GB" dirty="0" smtClean="0"/>
              <a:t>	Government seems to be considering relaxing public sector pay restraint, for at least some workers</a:t>
            </a:r>
          </a:p>
          <a:p>
            <a:pPr marL="457200" indent="-457200"/>
            <a:endParaRPr lang="en-GB" i="1" dirty="0" smtClean="0"/>
          </a:p>
          <a:p>
            <a:pPr marL="457200" indent="-457200"/>
            <a:r>
              <a:rPr lang="en-GB" i="1" dirty="0" smtClean="0"/>
              <a:t>	</a:t>
            </a:r>
            <a:r>
              <a:rPr lang="en-GB" dirty="0" smtClean="0"/>
              <a:t>Examining the difference between public and private sector pay can help guide government in setting public sector pay</a:t>
            </a:r>
          </a:p>
          <a:p>
            <a:pPr marL="457200" indent="-457200"/>
            <a:endParaRPr lang="en-GB" dirty="0" smtClean="0"/>
          </a:p>
          <a:p>
            <a:pPr marL="457200" indent="-457200"/>
            <a:r>
              <a:rPr lang="en-GB" dirty="0" smtClean="0"/>
              <a:t>	What trade offs does the government face when setting public sector pay?</a:t>
            </a:r>
          </a:p>
          <a:p>
            <a:pPr marL="457200" indent="-457200"/>
            <a:endParaRPr lang="en-GB" dirty="0" smtClean="0"/>
          </a:p>
          <a:p>
            <a:pPr marL="457200" indent="-457200"/>
            <a:r>
              <a:rPr lang="en-GB" dirty="0" smtClean="0"/>
              <a:t>	How much would higher public sector pay increase the cost of employing workers for public sector employers?</a:t>
            </a:r>
            <a:r>
              <a:rPr lang="en-GB" i="1" dirty="0" smtClean="0"/>
              <a:t>			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Public sector pay policy: costs and consequences</a:t>
            </a:r>
            <a:endParaRPr lang="en-GB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26816"/>
            <a:ext cx="7560840" cy="785960"/>
          </a:xfrm>
        </p:spPr>
        <p:txBody>
          <a:bodyPr/>
          <a:lstStyle/>
          <a:p>
            <a:r>
              <a:rPr lang="en-GB" dirty="0" smtClean="0"/>
              <a:t>Mean weekly pay in the public and private sectors</a:t>
            </a:r>
            <a:endParaRPr lang="en-GB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755576" y="1196752"/>
          <a:ext cx="72728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03648" y="5949280"/>
            <a:ext cx="6408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oto Sans" pitchFamily="34" charset="0"/>
                <a:ea typeface="Noto Sans" pitchFamily="34" charset="0"/>
                <a:cs typeface="Times New Roman" pitchFamily="18" charset="0"/>
              </a:rPr>
              <a:t>Source: Author’s calculations using ONS average weekly earnings series KAC4 and KAD8 (public sector excluding financial institutions). Inflation adjusted for using Consumer Prices Index.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Public sector pay policy: costs and consequences</a:t>
            </a:r>
            <a:endParaRPr lang="en-GB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Estimating the differential between public and private sector pay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7920000" cy="4525963"/>
          </a:xfrm>
        </p:spPr>
        <p:txBody>
          <a:bodyPr/>
          <a:lstStyle/>
          <a:p>
            <a:pPr lvl="2">
              <a:buNone/>
            </a:pPr>
            <a:r>
              <a:rPr lang="en-GB" b="1" dirty="0" smtClean="0"/>
              <a:t>	Some differences between public and private sector weekly pay reflect differences in hours and in workers’ characteristics</a:t>
            </a:r>
          </a:p>
          <a:p>
            <a:pPr lvl="3"/>
            <a:r>
              <a:rPr lang="en-GB" dirty="0" smtClean="0"/>
              <a:t>Estimate the difference between usual </a:t>
            </a:r>
            <a:r>
              <a:rPr lang="en-GB" b="1" dirty="0" smtClean="0"/>
              <a:t>hourly </a:t>
            </a:r>
            <a:r>
              <a:rPr lang="en-GB" dirty="0" smtClean="0"/>
              <a:t>pay in each sector, controlling for workers’ characteristics, using Labour Force Survey</a:t>
            </a:r>
          </a:p>
          <a:p>
            <a:pPr lvl="3"/>
            <a:endParaRPr lang="en-GB" dirty="0" smtClean="0"/>
          </a:p>
          <a:p>
            <a:pPr lvl="3"/>
            <a:r>
              <a:rPr lang="en-GB" dirty="0" smtClean="0"/>
              <a:t>Control in </a:t>
            </a:r>
            <a:r>
              <a:rPr lang="en-GB" i="1" dirty="0" smtClean="0"/>
              <a:t>X</a:t>
            </a:r>
            <a:r>
              <a:rPr lang="en-GB" dirty="0" smtClean="0"/>
              <a:t> for:</a:t>
            </a:r>
          </a:p>
          <a:p>
            <a:pPr lvl="4"/>
            <a:r>
              <a:rPr lang="en-GB" dirty="0" smtClean="0"/>
              <a:t>Age (in quadratic)</a:t>
            </a:r>
          </a:p>
          <a:p>
            <a:pPr lvl="4"/>
            <a:r>
              <a:rPr lang="en-GB" dirty="0" smtClean="0"/>
              <a:t>Education (7 categories based on qualifications)</a:t>
            </a:r>
          </a:p>
          <a:p>
            <a:pPr lvl="4"/>
            <a:r>
              <a:rPr lang="en-GB" dirty="0" smtClean="0"/>
              <a:t>Experience (quadratic; separate for low/mid/high education)</a:t>
            </a:r>
          </a:p>
          <a:p>
            <a:pPr lvl="4"/>
            <a:r>
              <a:rPr lang="en-GB" dirty="0" smtClean="0"/>
              <a:t>Dummy variables for region; dummy variables for quarter of year</a:t>
            </a:r>
          </a:p>
          <a:p>
            <a:pPr lvl="4"/>
            <a:r>
              <a:rPr lang="en-GB" dirty="0" smtClean="0"/>
              <a:t>Sex, interacted with all the variables described above</a:t>
            </a:r>
          </a:p>
          <a:p>
            <a:pPr lvl="2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Public sector pay policy: costs and consequences</a:t>
            </a:r>
            <a:endParaRPr lang="en-GB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1763688" y="3068960"/>
          <a:ext cx="5062538" cy="406400"/>
        </p:xfrm>
        <a:graphic>
          <a:graphicData uri="http://schemas.openxmlformats.org/presentationml/2006/ole">
            <p:oleObj spid="_x0000_s29699" name="Equation" r:id="rId3" imgW="2666880" imgH="228600" progId="Equation.DSMT4">
              <p:embed/>
            </p:oleObj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Differential between public and private sector pay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Public sector pay policy: costs and consequences</a:t>
            </a:r>
            <a:endParaRPr lang="en-GB"/>
          </a:p>
        </p:txBody>
      </p:sp>
      <p:graphicFrame>
        <p:nvGraphicFramePr>
          <p:cNvPr id="6" name="Chart 5"/>
          <p:cNvGraphicFramePr/>
          <p:nvPr/>
        </p:nvGraphicFramePr>
        <p:xfrm>
          <a:off x="755576" y="1556792"/>
          <a:ext cx="763284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491880" y="6237312"/>
            <a:ext cx="4717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Note: A positive difference means that public sector pay is higher than private sector on average. </a:t>
            </a: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Source: Author’s calculations using the Labour Force Survey. Projections based on author’s calculations using OBR Economic and Fiscal Outlook March 2017 and the Consumer Price Index.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Estimated pay differential: split by education group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Public sector pay policy: costs and consequences</a:t>
            </a:r>
            <a:endParaRPr lang="en-GB"/>
          </a:p>
        </p:txBody>
      </p:sp>
      <p:graphicFrame>
        <p:nvGraphicFramePr>
          <p:cNvPr id="5" name="Chart 4"/>
          <p:cNvGraphicFramePr/>
          <p:nvPr/>
        </p:nvGraphicFramePr>
        <p:xfrm>
          <a:off x="683568" y="1556792"/>
          <a:ext cx="7344816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915817" y="6237312"/>
            <a:ext cx="59766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Note: Error</a:t>
            </a:r>
            <a:r>
              <a:rPr kumimoji="0" lang="en-GB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bars show the 95% confidence intervals. </a:t>
            </a: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“High educated” are those who have completed higher education. “Mid educated” are those who have with A levels or equivalents.  Low educated are those who have completed at most GCSEs or equivalents, or have no qualifications. </a:t>
            </a: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oto Sans" charset="0"/>
                <a:ea typeface="Noto Sans" charset="0"/>
                <a:cs typeface="Times New Roman" pitchFamily="18" charset="0"/>
              </a:rPr>
              <a:t>Source: Author’s calculations using the Labour Force Survey.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Estimated public pay differential: quantile regression results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Public sector pay policy: costs and consequences</a:t>
            </a:r>
            <a:endParaRPr lang="en-GB"/>
          </a:p>
        </p:txBody>
      </p:sp>
      <p:graphicFrame>
        <p:nvGraphicFramePr>
          <p:cNvPr id="5" name="Chart 4"/>
          <p:cNvGraphicFramePr/>
          <p:nvPr/>
        </p:nvGraphicFramePr>
        <p:xfrm>
          <a:off x="611560" y="1484784"/>
          <a:ext cx="7560839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63888" y="6381328"/>
            <a:ext cx="4104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Note: Dotted lines</a:t>
            </a:r>
            <a:r>
              <a:rPr kumimoji="0" lang="en-GB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are 95% confidence intervals. </a:t>
            </a: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oto Sans" charset="0"/>
                <a:ea typeface="Noto Sans" charset="0"/>
                <a:cs typeface="Times New Roman" pitchFamily="18" charset="0"/>
              </a:rPr>
              <a:t>Source: Author’s calculations using the Labour Force Survey.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Estimated public pay differential: quantile regression results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Public sector pay policy: costs and consequences</a:t>
            </a:r>
            <a:endParaRPr lang="en-GB"/>
          </a:p>
        </p:txBody>
      </p:sp>
      <p:graphicFrame>
        <p:nvGraphicFramePr>
          <p:cNvPr id="5" name="Chart 4"/>
          <p:cNvGraphicFramePr/>
          <p:nvPr/>
        </p:nvGraphicFramePr>
        <p:xfrm>
          <a:off x="611560" y="1484784"/>
          <a:ext cx="7560839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63888" y="6381328"/>
            <a:ext cx="4104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Note: Dotted lines</a:t>
            </a:r>
            <a:r>
              <a:rPr kumimoji="0" lang="en-GB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are 95% confidence intervals. </a:t>
            </a: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oto Sans" charset="0"/>
                <a:ea typeface="Noto Sans" charset="0"/>
                <a:cs typeface="Times New Roman" pitchFamily="18" charset="0"/>
              </a:rPr>
              <a:t>Source: Author’s calculations using the Labour Force Survey.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Estimated public pay differential: quantile regression results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Public sector pay policy: costs and consequences</a:t>
            </a:r>
            <a:endParaRPr lang="en-GB"/>
          </a:p>
        </p:txBody>
      </p:sp>
      <p:graphicFrame>
        <p:nvGraphicFramePr>
          <p:cNvPr id="5" name="Chart 4"/>
          <p:cNvGraphicFramePr/>
          <p:nvPr/>
        </p:nvGraphicFramePr>
        <p:xfrm>
          <a:off x="611560" y="1484784"/>
          <a:ext cx="7560839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63888" y="6381328"/>
            <a:ext cx="4104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Note: Dotted lines</a:t>
            </a:r>
            <a:r>
              <a:rPr kumimoji="0" lang="en-GB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are 95% confidence intervals. </a:t>
            </a:r>
            <a:endParaRPr kumimoji="0" lang="en-GB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oto Sans" charset="0"/>
                <a:ea typeface="Noto Sans" charset="0"/>
                <a:cs typeface="Times New Roman" pitchFamily="18" charset="0"/>
              </a:rPr>
              <a:t>Source: Author’s calculations using the Labour Force Survey.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S Powerpoint Template">
  <a:themeElements>
    <a:clrScheme name="IFS">
      <a:dk1>
        <a:srgbClr val="333333"/>
      </a:dk1>
      <a:lt1>
        <a:sysClr val="window" lastClr="FFFFFF"/>
      </a:lt1>
      <a:dk2>
        <a:srgbClr val="666666"/>
      </a:dk2>
      <a:lt2>
        <a:srgbClr val="F2F2F2"/>
      </a:lt2>
      <a:accent1>
        <a:srgbClr val="AFBC21"/>
      </a:accent1>
      <a:accent2>
        <a:srgbClr val="93A445"/>
      </a:accent2>
      <a:accent3>
        <a:srgbClr val="D4D00E"/>
      </a:accent3>
      <a:accent4>
        <a:srgbClr val="336750"/>
      </a:accent4>
      <a:accent5>
        <a:srgbClr val="666666"/>
      </a:accent5>
      <a:accent6>
        <a:srgbClr val="808080"/>
      </a:accent6>
      <a:hlink>
        <a:srgbClr val="317B52"/>
      </a:hlink>
      <a:folHlink>
        <a:srgbClr val="317B52"/>
      </a:folHlink>
    </a:clrScheme>
    <a:fontScheme name="IFS report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ey 1">
      <a:srgbClr val="333333"/>
    </a:custClr>
    <a:custClr name="Grey 2">
      <a:srgbClr val="666666"/>
    </a:custClr>
    <a:custClr name="Grey 3">
      <a:srgbClr val="808080"/>
    </a:custClr>
    <a:custClr name="Grey 4">
      <a:srgbClr val="B3B3B3"/>
    </a:custClr>
    <a:custClr name="Grey 5">
      <a:srgbClr val="E6E6E6"/>
    </a:custClr>
    <a:custClr name="Grey 6">
      <a:srgbClr val="F2F2F2"/>
    </a:custClr>
    <a:custClr name="Chart 1">
      <a:srgbClr val="F26649"/>
    </a:custClr>
    <a:custClr name="Chart 2">
      <a:srgbClr val="82CEC1"/>
    </a:custClr>
    <a:custClr name="Chart 3">
      <a:srgbClr val="A884BC"/>
    </a:custClr>
    <a:custClr name="Chart 4">
      <a:srgbClr val="FFDD55"/>
    </a:custClr>
  </a:custClrLst>
  <a:extLst>
    <a:ext uri="{05A4C25C-085E-4340-85A3-A5531E510DB2}">
      <thm15:themeFamily xmlns="" xmlns:thm15="http://schemas.microsoft.com/office/thememl/2012/main" name="IFS PowerPoint Template.potx" id="{42C390B4-99F5-48EA-BAA2-78D63104BE2A}" vid="{D100B7F6-EF2E-4536-8EAF-BCE804C0CF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IFS Powerpoint Template</Template>
  <TotalTime>5992</TotalTime>
  <Words>1435</Words>
  <Application>Microsoft Office PowerPoint</Application>
  <PresentationFormat>On-screen Show (4:3)</PresentationFormat>
  <Paragraphs>218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Noto Sans</vt:lpstr>
      <vt:lpstr>Times New Roman</vt:lpstr>
      <vt:lpstr>Calibri</vt:lpstr>
      <vt:lpstr>IFS Powerpoint Template</vt:lpstr>
      <vt:lpstr>Equation</vt:lpstr>
      <vt:lpstr>Public sector pay policy:  costs and consequences</vt:lpstr>
      <vt:lpstr>Introduction</vt:lpstr>
      <vt:lpstr>Mean weekly pay in the public and private sectors</vt:lpstr>
      <vt:lpstr>Estimating the differential between public and private sector pay</vt:lpstr>
      <vt:lpstr>Differential between public and private sector pay</vt:lpstr>
      <vt:lpstr>Estimated pay differential: split by education group </vt:lpstr>
      <vt:lpstr>Estimated public pay differential: quantile regression results</vt:lpstr>
      <vt:lpstr>Estimated public pay differential: quantile regression results</vt:lpstr>
      <vt:lpstr>Estimated public pay differential: quantile regression results</vt:lpstr>
      <vt:lpstr>Estimated pay differential: differences by region</vt:lpstr>
      <vt:lpstr>Estimated pay differential: differences by region</vt:lpstr>
      <vt:lpstr>Estimated pay differential: differences by region</vt:lpstr>
      <vt:lpstr>Estimated pay differential: differences by region</vt:lpstr>
      <vt:lpstr>Public sector workers receive much larger pension contributions on average </vt:lpstr>
      <vt:lpstr>Pensions in the public and private sectors </vt:lpstr>
      <vt:lpstr>Cost to public sector employers of increasing pay compared to pay scales rising by 1% p.a.</vt:lpstr>
      <vt:lpstr>Cost to public sector employers of increasing pay compared to pay scales rising by 1% p.a.</vt:lpstr>
      <vt:lpstr>Cost to public sector employers of increasing pay compared to pay scales rising by 1% p.a.</vt:lpstr>
      <vt:lpstr>Conclusions</vt:lpstr>
    </vt:vector>
  </TitlesOfParts>
  <Company>Institute for Fiscal Studies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Labour market downturns, automatic stabilisers and inequality</dc:title>
  <dc:creator>andrew_h</dc:creator>
  <cp:lastModifiedBy>jonathan_c</cp:lastModifiedBy>
  <cp:revision>153</cp:revision>
  <dcterms:created xsi:type="dcterms:W3CDTF">2016-11-30T11:16:00Z</dcterms:created>
  <dcterms:modified xsi:type="dcterms:W3CDTF">2017-09-20T09:05:21Z</dcterms:modified>
</cp:coreProperties>
</file>