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sldIdLst>
    <p:sldId id="261" r:id="rId2"/>
    <p:sldId id="303" r:id="rId3"/>
    <p:sldId id="265" r:id="rId4"/>
    <p:sldId id="372" r:id="rId5"/>
    <p:sldId id="347" r:id="rId6"/>
    <p:sldId id="322" r:id="rId7"/>
    <p:sldId id="374" r:id="rId8"/>
    <p:sldId id="369" r:id="rId9"/>
    <p:sldId id="370" r:id="rId10"/>
    <p:sldId id="371" r:id="rId11"/>
    <p:sldId id="353" r:id="rId12"/>
    <p:sldId id="355" r:id="rId13"/>
    <p:sldId id="356" r:id="rId14"/>
    <p:sldId id="357" r:id="rId15"/>
    <p:sldId id="358" r:id="rId16"/>
    <p:sldId id="359" r:id="rId17"/>
    <p:sldId id="361" r:id="rId18"/>
    <p:sldId id="377" r:id="rId19"/>
    <p:sldId id="376" r:id="rId20"/>
    <p:sldId id="375" r:id="rId21"/>
    <p:sldId id="365" r:id="rId22"/>
    <p:sldId id="381" r:id="rId23"/>
    <p:sldId id="366" r:id="rId24"/>
    <p:sldId id="343" r:id="rId25"/>
    <p:sldId id="368" r:id="rId26"/>
    <p:sldId id="373" r:id="rId27"/>
    <p:sldId id="344" r:id="rId28"/>
    <p:sldId id="345" r:id="rId29"/>
    <p:sldId id="346" r:id="rId30"/>
    <p:sldId id="341" r:id="rId31"/>
  </p:sldIdLst>
  <p:sldSz cx="9144000" cy="6858000" type="screen4x3"/>
  <p:notesSz cx="6797675" cy="9874250"/>
  <p:defaultTextStyle>
    <a:defPPr>
      <a:defRPr lang="en-GB"/>
    </a:defPPr>
    <a:lvl1pPr algn="l" rtl="0" eaLnBrk="0" fontAlgn="base" hangingPunct="0">
      <a:spcBef>
        <a:spcPct val="0"/>
      </a:spcBef>
      <a:spcAft>
        <a:spcPct val="0"/>
      </a:spcAft>
      <a:defRPr sz="2800" kern="1200" baseline="-25000">
        <a:solidFill>
          <a:schemeClr val="tx1"/>
        </a:solidFill>
        <a:latin typeface="Arial" charset="0"/>
        <a:ea typeface="+mn-ea"/>
        <a:cs typeface="+mn-cs"/>
      </a:defRPr>
    </a:lvl1pPr>
    <a:lvl2pPr marL="457200" algn="l" rtl="0" eaLnBrk="0" fontAlgn="base" hangingPunct="0">
      <a:spcBef>
        <a:spcPct val="0"/>
      </a:spcBef>
      <a:spcAft>
        <a:spcPct val="0"/>
      </a:spcAft>
      <a:defRPr sz="2800" kern="1200" baseline="-25000">
        <a:solidFill>
          <a:schemeClr val="tx1"/>
        </a:solidFill>
        <a:latin typeface="Arial" charset="0"/>
        <a:ea typeface="+mn-ea"/>
        <a:cs typeface="+mn-cs"/>
      </a:defRPr>
    </a:lvl2pPr>
    <a:lvl3pPr marL="914400" algn="l" rtl="0" eaLnBrk="0" fontAlgn="base" hangingPunct="0">
      <a:spcBef>
        <a:spcPct val="0"/>
      </a:spcBef>
      <a:spcAft>
        <a:spcPct val="0"/>
      </a:spcAft>
      <a:defRPr sz="2800" kern="1200" baseline="-25000">
        <a:solidFill>
          <a:schemeClr val="tx1"/>
        </a:solidFill>
        <a:latin typeface="Arial" charset="0"/>
        <a:ea typeface="+mn-ea"/>
        <a:cs typeface="+mn-cs"/>
      </a:defRPr>
    </a:lvl3pPr>
    <a:lvl4pPr marL="1371600" algn="l" rtl="0" eaLnBrk="0" fontAlgn="base" hangingPunct="0">
      <a:spcBef>
        <a:spcPct val="0"/>
      </a:spcBef>
      <a:spcAft>
        <a:spcPct val="0"/>
      </a:spcAft>
      <a:defRPr sz="2800" kern="1200" baseline="-25000">
        <a:solidFill>
          <a:schemeClr val="tx1"/>
        </a:solidFill>
        <a:latin typeface="Arial" charset="0"/>
        <a:ea typeface="+mn-ea"/>
        <a:cs typeface="+mn-cs"/>
      </a:defRPr>
    </a:lvl4pPr>
    <a:lvl5pPr marL="1828800" algn="l" rtl="0" eaLnBrk="0" fontAlgn="base" hangingPunct="0">
      <a:spcBef>
        <a:spcPct val="0"/>
      </a:spcBef>
      <a:spcAft>
        <a:spcPct val="0"/>
      </a:spcAft>
      <a:defRPr sz="2800" kern="1200" baseline="-25000">
        <a:solidFill>
          <a:schemeClr val="tx1"/>
        </a:solidFill>
        <a:latin typeface="Arial" charset="0"/>
        <a:ea typeface="+mn-ea"/>
        <a:cs typeface="+mn-cs"/>
      </a:defRPr>
    </a:lvl5pPr>
    <a:lvl6pPr marL="2286000" algn="l" defTabSz="914400" rtl="0" eaLnBrk="1" latinLnBrk="0" hangingPunct="1">
      <a:defRPr sz="2800" kern="1200" baseline="-25000">
        <a:solidFill>
          <a:schemeClr val="tx1"/>
        </a:solidFill>
        <a:latin typeface="Arial" charset="0"/>
        <a:ea typeface="+mn-ea"/>
        <a:cs typeface="+mn-cs"/>
      </a:defRPr>
    </a:lvl6pPr>
    <a:lvl7pPr marL="2743200" algn="l" defTabSz="914400" rtl="0" eaLnBrk="1" latinLnBrk="0" hangingPunct="1">
      <a:defRPr sz="2800" kern="1200" baseline="-25000">
        <a:solidFill>
          <a:schemeClr val="tx1"/>
        </a:solidFill>
        <a:latin typeface="Arial" charset="0"/>
        <a:ea typeface="+mn-ea"/>
        <a:cs typeface="+mn-cs"/>
      </a:defRPr>
    </a:lvl7pPr>
    <a:lvl8pPr marL="3200400" algn="l" defTabSz="914400" rtl="0" eaLnBrk="1" latinLnBrk="0" hangingPunct="1">
      <a:defRPr sz="2800" kern="1200" baseline="-25000">
        <a:solidFill>
          <a:schemeClr val="tx1"/>
        </a:solidFill>
        <a:latin typeface="Arial" charset="0"/>
        <a:ea typeface="+mn-ea"/>
        <a:cs typeface="+mn-cs"/>
      </a:defRPr>
    </a:lvl8pPr>
    <a:lvl9pPr marL="3657600" algn="l" defTabSz="914400" rtl="0" eaLnBrk="1" latinLnBrk="0" hangingPunct="1">
      <a:defRPr sz="2800" kern="1200" baseline="-250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ert_j"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2DC53"/>
    <a:srgbClr val="C4DBE8"/>
    <a:srgbClr val="97B32C"/>
    <a:srgbClr val="E8E8E8"/>
    <a:srgbClr val="CADBE4"/>
    <a:srgbClr val="526D7F"/>
    <a:srgbClr val="CCDDE6"/>
    <a:srgbClr val="31546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7210" autoAdjust="0"/>
    <p:restoredTop sz="94660" autoAdjust="0"/>
  </p:normalViewPr>
  <p:slideViewPr>
    <p:cSldViewPr>
      <p:cViewPr varScale="1">
        <p:scale>
          <a:sx n="114" d="100"/>
          <a:sy n="114" d="100"/>
        </p:scale>
        <p:origin x="-834" y="-90"/>
      </p:cViewPr>
      <p:guideLst>
        <p:guide orient="horz" pos="2160"/>
        <p:guide pos="2880"/>
      </p:guideLst>
    </p:cSldViewPr>
  </p:slideViewPr>
  <p:outlineViewPr>
    <p:cViewPr>
      <p:scale>
        <a:sx n="33" d="100"/>
        <a:sy n="33" d="100"/>
      </p:scale>
      <p:origin x="42" y="85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manualLayout>
          <c:layoutTarget val="inner"/>
          <c:xMode val="edge"/>
          <c:yMode val="edge"/>
          <c:x val="0.12637362637362212"/>
          <c:y val="5.8419243986254303E-2"/>
          <c:w val="0.82783882783883922"/>
          <c:h val="0.7831690769229025"/>
        </c:manualLayout>
      </c:layout>
      <c:lineChart>
        <c:grouping val="standard"/>
        <c:ser>
          <c:idx val="3"/>
          <c:order val="0"/>
          <c:tx>
            <c:strRef>
              <c:f>Sheet1!$B$1</c:f>
              <c:strCache>
                <c:ptCount val="1"/>
                <c:pt idx="0">
                  <c:v>Men in 1-earner couples</c:v>
                </c:pt>
              </c:strCache>
            </c:strRef>
          </c:tx>
          <c:spPr>
            <a:ln>
              <a:solidFill>
                <a:schemeClr val="tx1"/>
              </a:solidFill>
            </a:ln>
          </c:spPr>
          <c:marker>
            <c:symbol val="square"/>
            <c:size val="4"/>
            <c:spPr>
              <a:solidFill>
                <a:srgbClr val="000000"/>
              </a:solidFill>
              <a:ln>
                <a:solidFill>
                  <a:srgbClr val="333333"/>
                </a:solidFill>
                <a:prstDash val="solid"/>
              </a:ln>
            </c:spPr>
          </c:marker>
          <c:cat>
            <c:numRef>
              <c:f>Sheet1!$A$2:$A$12</c:f>
              <c:numCache>
                <c:formatCode>General</c:formatCode>
                <c:ptCount val="11"/>
                <c:pt idx="0">
                  <c:v>1998</c:v>
                </c:pt>
                <c:pt idx="1">
                  <c:v>1999</c:v>
                </c:pt>
                <c:pt idx="2">
                  <c:v>2000</c:v>
                </c:pt>
                <c:pt idx="3">
                  <c:v>2001</c:v>
                </c:pt>
                <c:pt idx="4">
                  <c:v>2002</c:v>
                </c:pt>
                <c:pt idx="5">
                  <c:v>2003</c:v>
                </c:pt>
                <c:pt idx="6">
                  <c:v>2004</c:v>
                </c:pt>
                <c:pt idx="7">
                  <c:v>2005</c:v>
                </c:pt>
                <c:pt idx="8">
                  <c:v>2006</c:v>
                </c:pt>
                <c:pt idx="9">
                  <c:v>2007</c:v>
                </c:pt>
                <c:pt idx="10">
                  <c:v>2008</c:v>
                </c:pt>
              </c:numCache>
            </c:numRef>
          </c:cat>
          <c:val>
            <c:numRef>
              <c:f>Sheet1!$B$2:$B$12</c:f>
              <c:numCache>
                <c:formatCode>General</c:formatCode>
                <c:ptCount val="11"/>
                <c:pt idx="0">
                  <c:v>1</c:v>
                </c:pt>
                <c:pt idx="1">
                  <c:v>1.0120320060341919</c:v>
                </c:pt>
                <c:pt idx="2">
                  <c:v>1.0121224391524373</c:v>
                </c:pt>
                <c:pt idx="3">
                  <c:v>1.0294525192775561</c:v>
                </c:pt>
                <c:pt idx="4">
                  <c:v>1.053641899843706</c:v>
                </c:pt>
                <c:pt idx="5">
                  <c:v>1.0658894324121768</c:v>
                </c:pt>
                <c:pt idx="6">
                  <c:v>1.0599214655419218</c:v>
                </c:pt>
                <c:pt idx="7">
                  <c:v>1.037159140212802</c:v>
                </c:pt>
                <c:pt idx="8">
                  <c:v>1.0113879021669083</c:v>
                </c:pt>
                <c:pt idx="9">
                  <c:v>0.99830350220990349</c:v>
                </c:pt>
                <c:pt idx="10">
                  <c:v>0.99989650049965151</c:v>
                </c:pt>
              </c:numCache>
            </c:numRef>
          </c:val>
        </c:ser>
        <c:ser>
          <c:idx val="1"/>
          <c:order val="1"/>
          <c:tx>
            <c:strRef>
              <c:f>Sheet1!$C$1</c:f>
              <c:strCache>
                <c:ptCount val="1"/>
                <c:pt idx="0">
                  <c:v>Women in 1-earner couples</c:v>
                </c:pt>
              </c:strCache>
            </c:strRef>
          </c:tx>
          <c:spPr>
            <a:ln>
              <a:solidFill>
                <a:schemeClr val="bg1">
                  <a:lumMod val="50000"/>
                </a:schemeClr>
              </a:solidFill>
              <a:prstDash val="solid"/>
            </a:ln>
          </c:spPr>
          <c:marker>
            <c:symbol val="square"/>
            <c:size val="4"/>
            <c:spPr>
              <a:solidFill>
                <a:schemeClr val="bg1">
                  <a:lumMod val="50000"/>
                </a:schemeClr>
              </a:solidFill>
              <a:ln>
                <a:solidFill>
                  <a:prstClr val="white">
                    <a:lumMod val="50000"/>
                  </a:prstClr>
                </a:solidFill>
              </a:ln>
            </c:spPr>
          </c:marker>
          <c:cat>
            <c:numRef>
              <c:f>Sheet1!$A$2:$A$12</c:f>
              <c:numCache>
                <c:formatCode>General</c:formatCode>
                <c:ptCount val="11"/>
                <c:pt idx="0">
                  <c:v>1998</c:v>
                </c:pt>
                <c:pt idx="1">
                  <c:v>1999</c:v>
                </c:pt>
                <c:pt idx="2">
                  <c:v>2000</c:v>
                </c:pt>
                <c:pt idx="3">
                  <c:v>2001</c:v>
                </c:pt>
                <c:pt idx="4">
                  <c:v>2002</c:v>
                </c:pt>
                <c:pt idx="5">
                  <c:v>2003</c:v>
                </c:pt>
                <c:pt idx="6">
                  <c:v>2004</c:v>
                </c:pt>
                <c:pt idx="7">
                  <c:v>2005</c:v>
                </c:pt>
                <c:pt idx="8">
                  <c:v>2006</c:v>
                </c:pt>
                <c:pt idx="9">
                  <c:v>2007</c:v>
                </c:pt>
                <c:pt idx="10">
                  <c:v>2008</c:v>
                </c:pt>
              </c:numCache>
            </c:numRef>
          </c:cat>
          <c:val>
            <c:numRef>
              <c:f>Sheet1!$C$2:$C$12</c:f>
              <c:numCache>
                <c:formatCode>General</c:formatCode>
                <c:ptCount val="11"/>
                <c:pt idx="0">
                  <c:v>1</c:v>
                </c:pt>
                <c:pt idx="1">
                  <c:v>1.0177094363336938</c:v>
                </c:pt>
                <c:pt idx="2">
                  <c:v>1.093000178479832</c:v>
                </c:pt>
                <c:pt idx="3">
                  <c:v>1.2251418089755857</c:v>
                </c:pt>
                <c:pt idx="4">
                  <c:v>1.3223775088415046</c:v>
                </c:pt>
                <c:pt idx="5">
                  <c:v>1.3514759082223708</c:v>
                </c:pt>
                <c:pt idx="6">
                  <c:v>1.3309145441565124</c:v>
                </c:pt>
                <c:pt idx="7">
                  <c:v>1.3820857618089191</c:v>
                </c:pt>
                <c:pt idx="8">
                  <c:v>1.368474049932358</c:v>
                </c:pt>
                <c:pt idx="9">
                  <c:v>1.3242892303169742</c:v>
                </c:pt>
                <c:pt idx="10">
                  <c:v>1.288281111734374</c:v>
                </c:pt>
              </c:numCache>
            </c:numRef>
          </c:val>
        </c:ser>
        <c:ser>
          <c:idx val="2"/>
          <c:order val="2"/>
          <c:tx>
            <c:strRef>
              <c:f>Sheet1!$D$1</c:f>
              <c:strCache>
                <c:ptCount val="1"/>
                <c:pt idx="0">
                  <c:v>Men in 2-earner couples</c:v>
                </c:pt>
              </c:strCache>
            </c:strRef>
          </c:tx>
          <c:spPr>
            <a:ln>
              <a:solidFill>
                <a:srgbClr val="000000"/>
              </a:solidFill>
              <a:prstDash val="sysDash"/>
            </a:ln>
          </c:spPr>
          <c:marker>
            <c:symbol val="square"/>
            <c:size val="4"/>
            <c:spPr>
              <a:solidFill>
                <a:schemeClr val="tx1"/>
              </a:solidFill>
              <a:ln>
                <a:solidFill>
                  <a:srgbClr val="000000"/>
                </a:solidFill>
              </a:ln>
            </c:spPr>
          </c:marker>
          <c:cat>
            <c:numRef>
              <c:f>Sheet1!$A$2:$A$12</c:f>
              <c:numCache>
                <c:formatCode>General</c:formatCode>
                <c:ptCount val="11"/>
                <c:pt idx="0">
                  <c:v>1998</c:v>
                </c:pt>
                <c:pt idx="1">
                  <c:v>1999</c:v>
                </c:pt>
                <c:pt idx="2">
                  <c:v>2000</c:v>
                </c:pt>
                <c:pt idx="3">
                  <c:v>2001</c:v>
                </c:pt>
                <c:pt idx="4">
                  <c:v>2002</c:v>
                </c:pt>
                <c:pt idx="5">
                  <c:v>2003</c:v>
                </c:pt>
                <c:pt idx="6">
                  <c:v>2004</c:v>
                </c:pt>
                <c:pt idx="7">
                  <c:v>2005</c:v>
                </c:pt>
                <c:pt idx="8">
                  <c:v>2006</c:v>
                </c:pt>
                <c:pt idx="9">
                  <c:v>2007</c:v>
                </c:pt>
                <c:pt idx="10">
                  <c:v>2008</c:v>
                </c:pt>
              </c:numCache>
            </c:numRef>
          </c:cat>
          <c:val>
            <c:numRef>
              <c:f>Sheet1!$D$2:$D$12</c:f>
              <c:numCache>
                <c:formatCode>General</c:formatCode>
                <c:ptCount val="11"/>
                <c:pt idx="0">
                  <c:v>1</c:v>
                </c:pt>
                <c:pt idx="1">
                  <c:v>1.0179738175498532</c:v>
                </c:pt>
                <c:pt idx="2">
                  <c:v>1.035212577814175</c:v>
                </c:pt>
                <c:pt idx="3">
                  <c:v>1.0611131977465411</c:v>
                </c:pt>
                <c:pt idx="4">
                  <c:v>1.0808663835773038</c:v>
                </c:pt>
                <c:pt idx="5">
                  <c:v>1.0968173148739155</c:v>
                </c:pt>
                <c:pt idx="6">
                  <c:v>1.1065028506994872</c:v>
                </c:pt>
                <c:pt idx="7">
                  <c:v>1.1158507683149979</c:v>
                </c:pt>
                <c:pt idx="8">
                  <c:v>1.1132579706934242</c:v>
                </c:pt>
                <c:pt idx="9">
                  <c:v>1.1095042449961519</c:v>
                </c:pt>
                <c:pt idx="10">
                  <c:v>1.1087865962545953</c:v>
                </c:pt>
              </c:numCache>
            </c:numRef>
          </c:val>
        </c:ser>
        <c:ser>
          <c:idx val="4"/>
          <c:order val="3"/>
          <c:tx>
            <c:strRef>
              <c:f>Sheet1!$E$1</c:f>
              <c:strCache>
                <c:ptCount val="1"/>
                <c:pt idx="0">
                  <c:v>Women in 2-earner couples</c:v>
                </c:pt>
              </c:strCache>
            </c:strRef>
          </c:tx>
          <c:spPr>
            <a:ln>
              <a:solidFill>
                <a:prstClr val="white">
                  <a:lumMod val="50000"/>
                </a:prstClr>
              </a:solidFill>
              <a:prstDash val="sysDash"/>
            </a:ln>
          </c:spPr>
          <c:marker>
            <c:symbol val="square"/>
            <c:size val="4"/>
            <c:spPr>
              <a:solidFill>
                <a:sysClr val="window" lastClr="FFFFFF">
                  <a:lumMod val="50000"/>
                </a:sysClr>
              </a:solidFill>
              <a:ln>
                <a:solidFill>
                  <a:prstClr val="white">
                    <a:lumMod val="50000"/>
                  </a:prstClr>
                </a:solidFill>
              </a:ln>
            </c:spPr>
          </c:marker>
          <c:cat>
            <c:numRef>
              <c:f>Sheet1!$A$2:$A$12</c:f>
              <c:numCache>
                <c:formatCode>General</c:formatCode>
                <c:ptCount val="11"/>
                <c:pt idx="0">
                  <c:v>1998</c:v>
                </c:pt>
                <c:pt idx="1">
                  <c:v>1999</c:v>
                </c:pt>
                <c:pt idx="2">
                  <c:v>2000</c:v>
                </c:pt>
                <c:pt idx="3">
                  <c:v>2001</c:v>
                </c:pt>
                <c:pt idx="4">
                  <c:v>2002</c:v>
                </c:pt>
                <c:pt idx="5">
                  <c:v>2003</c:v>
                </c:pt>
                <c:pt idx="6">
                  <c:v>2004</c:v>
                </c:pt>
                <c:pt idx="7">
                  <c:v>2005</c:v>
                </c:pt>
                <c:pt idx="8">
                  <c:v>2006</c:v>
                </c:pt>
                <c:pt idx="9">
                  <c:v>2007</c:v>
                </c:pt>
                <c:pt idx="10">
                  <c:v>2008</c:v>
                </c:pt>
              </c:numCache>
            </c:numRef>
          </c:cat>
          <c:val>
            <c:numRef>
              <c:f>Sheet1!$E$2:$E$12</c:f>
              <c:numCache>
                <c:formatCode>General</c:formatCode>
                <c:ptCount val="11"/>
                <c:pt idx="0">
                  <c:v>1</c:v>
                </c:pt>
                <c:pt idx="1">
                  <c:v>1.0410668487052579</c:v>
                </c:pt>
                <c:pt idx="2">
                  <c:v>1.0810194206928567</c:v>
                </c:pt>
                <c:pt idx="3">
                  <c:v>1.1231255170055108</c:v>
                </c:pt>
                <c:pt idx="4">
                  <c:v>1.1577791795420853</c:v>
                </c:pt>
                <c:pt idx="5">
                  <c:v>1.19812664158371</c:v>
                </c:pt>
                <c:pt idx="6">
                  <c:v>1.2449224865162221</c:v>
                </c:pt>
                <c:pt idx="7">
                  <c:v>1.2749605710865621</c:v>
                </c:pt>
                <c:pt idx="8">
                  <c:v>1.2894353518624881</c:v>
                </c:pt>
                <c:pt idx="9">
                  <c:v>1.2836895298851081</c:v>
                </c:pt>
                <c:pt idx="10">
                  <c:v>1.3027613459638618</c:v>
                </c:pt>
              </c:numCache>
            </c:numRef>
          </c:val>
        </c:ser>
        <c:marker val="1"/>
        <c:axId val="100597120"/>
        <c:axId val="100611584"/>
      </c:lineChart>
      <c:catAx>
        <c:axId val="100597120"/>
        <c:scaling>
          <c:orientation val="minMax"/>
        </c:scaling>
        <c:axPos val="b"/>
        <c:numFmt formatCode="General" sourceLinked="1"/>
        <c:tickLblPos val="nextTo"/>
        <c:spPr>
          <a:ln w="3175">
            <a:solidFill>
              <a:srgbClr val="000000"/>
            </a:solidFill>
            <a:prstDash val="solid"/>
          </a:ln>
        </c:spPr>
        <c:txPr>
          <a:bodyPr rot="0" vert="horz"/>
          <a:lstStyle/>
          <a:p>
            <a:pPr>
              <a:defRPr lang="en-US" sz="1600" b="0" i="0" u="none" strike="noStrike" baseline="0">
                <a:solidFill>
                  <a:srgbClr val="000000"/>
                </a:solidFill>
                <a:latin typeface="Cisalpin LT Std"/>
                <a:ea typeface="Cisalpin LT Std"/>
                <a:cs typeface="Cisalpin LT Std"/>
              </a:defRPr>
            </a:pPr>
            <a:endParaRPr lang="en-US"/>
          </a:p>
        </c:txPr>
        <c:crossAx val="100611584"/>
        <c:crosses val="autoZero"/>
        <c:auto val="1"/>
        <c:lblAlgn val="ctr"/>
        <c:lblOffset val="100"/>
        <c:tickLblSkip val="1"/>
      </c:catAx>
      <c:valAx>
        <c:axId val="100611584"/>
        <c:scaling>
          <c:orientation val="minMax"/>
          <c:max val="1.4"/>
          <c:min val="0.9"/>
        </c:scaling>
        <c:axPos val="l"/>
        <c:title>
          <c:tx>
            <c:rich>
              <a:bodyPr rot="-5400000" vert="horz"/>
              <a:lstStyle/>
              <a:p>
                <a:pPr>
                  <a:defRPr lang="en-US" sz="1800" b="0" i="0" u="none" strike="noStrike" baseline="0">
                    <a:solidFill>
                      <a:srgbClr val="000000"/>
                    </a:solidFill>
                    <a:latin typeface="Cisalpin LT Std"/>
                    <a:ea typeface="Cisalpin LT Std"/>
                    <a:cs typeface="Cisalpin LT Std"/>
                  </a:defRPr>
                </a:pPr>
                <a:r>
                  <a:rPr lang="en-GB" sz="1800" dirty="0" smtClean="0"/>
                  <a:t>1998-99 level = 1</a:t>
                </a:r>
                <a:endParaRPr lang="en-GB" sz="1800" dirty="0"/>
              </a:p>
            </c:rich>
          </c:tx>
          <c:layout>
            <c:manualLayout>
              <c:xMode val="edge"/>
              <c:yMode val="edge"/>
              <c:x val="2.1168904961595604E-2"/>
              <c:y val="0.25015846793278734"/>
            </c:manualLayout>
          </c:layout>
          <c:spPr>
            <a:noFill/>
            <a:ln w="25398">
              <a:noFill/>
            </a:ln>
          </c:spPr>
        </c:title>
        <c:numFmt formatCode="#,##0.00" sourceLinked="0"/>
        <c:tickLblPos val="nextTo"/>
        <c:spPr>
          <a:ln w="3175">
            <a:solidFill>
              <a:srgbClr val="000000"/>
            </a:solidFill>
            <a:prstDash val="solid"/>
          </a:ln>
        </c:spPr>
        <c:txPr>
          <a:bodyPr rot="0" vert="horz"/>
          <a:lstStyle/>
          <a:p>
            <a:pPr>
              <a:defRPr lang="en-US" sz="1600" b="0" i="0" u="none" strike="noStrike" baseline="0">
                <a:solidFill>
                  <a:srgbClr val="000000"/>
                </a:solidFill>
                <a:latin typeface="Cisalpin LT Std"/>
                <a:ea typeface="Cisalpin LT Std"/>
                <a:cs typeface="Cisalpin LT Std"/>
              </a:defRPr>
            </a:pPr>
            <a:endParaRPr lang="en-US"/>
          </a:p>
        </c:txPr>
        <c:crossAx val="100597120"/>
        <c:crosses val="autoZero"/>
        <c:crossBetween val="between"/>
      </c:valAx>
      <c:spPr>
        <a:noFill/>
        <a:ln w="25398">
          <a:noFill/>
        </a:ln>
      </c:spPr>
    </c:plotArea>
    <c:legend>
      <c:legendPos val="b"/>
      <c:layout>
        <c:manualLayout>
          <c:xMode val="edge"/>
          <c:yMode val="edge"/>
          <c:x val="0.15077879764771898"/>
          <c:y val="0.68541204706326386"/>
          <c:w val="0.82689129173971265"/>
          <c:h val="0.15261241901584754"/>
        </c:manualLayout>
      </c:layout>
      <c:txPr>
        <a:bodyPr/>
        <a:lstStyle/>
        <a:p>
          <a:pPr>
            <a:defRPr sz="1400"/>
          </a:pPr>
          <a:endParaRPr lang="en-US"/>
        </a:p>
      </c:txPr>
    </c:legend>
    <c:plotVisOnly val="1"/>
    <c:dispBlanksAs val="gap"/>
  </c:chart>
  <c:spPr>
    <a:noFill/>
    <a:ln>
      <a:noFill/>
    </a:ln>
  </c:spPr>
  <c:txPr>
    <a:bodyPr/>
    <a:lstStyle/>
    <a:p>
      <a:pPr>
        <a:defRPr sz="900" b="0" i="0" u="none" strike="noStrike" baseline="0">
          <a:solidFill>
            <a:srgbClr val="000000"/>
          </a:solidFill>
          <a:latin typeface="Cisalpin LT Std"/>
          <a:ea typeface="Cisalpin LT Std"/>
          <a:cs typeface="Cisalpin LT Std"/>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vl1pPr>
          </a:lstStyle>
          <a:p>
            <a:endParaRPr lang="en-GB"/>
          </a:p>
        </p:txBody>
      </p:sp>
      <p:sp>
        <p:nvSpPr>
          <p:cNvPr id="7171" name="Rectangle 3"/>
          <p:cNvSpPr>
            <a:spLocks noGrp="1" noChangeArrowheads="1"/>
          </p:cNvSpPr>
          <p:nvPr>
            <p:ph type="dt" idx="1"/>
          </p:nvPr>
        </p:nvSpPr>
        <p:spPr bwMode="auto">
          <a:xfrm>
            <a:off x="3852016"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vl1pPr>
          </a:lstStyle>
          <a:p>
            <a:endParaRPr lang="en-GB"/>
          </a:p>
        </p:txBody>
      </p:sp>
      <p:sp>
        <p:nvSpPr>
          <p:cNvPr id="7172"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06357" y="4690269"/>
            <a:ext cx="4984962"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174" name="Rectangle 6"/>
          <p:cNvSpPr>
            <a:spLocks noGrp="1" noChangeArrowheads="1"/>
          </p:cNvSpPr>
          <p:nvPr>
            <p:ph type="ftr" sz="quarter" idx="4"/>
          </p:nvPr>
        </p:nvSpPr>
        <p:spPr bwMode="auto">
          <a:xfrm>
            <a:off x="0" y="9380537"/>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vl1pPr>
          </a:lstStyle>
          <a:p>
            <a:endParaRPr lang="en-GB"/>
          </a:p>
        </p:txBody>
      </p:sp>
      <p:sp>
        <p:nvSpPr>
          <p:cNvPr id="7175" name="Rectangle 7"/>
          <p:cNvSpPr>
            <a:spLocks noGrp="1" noChangeArrowheads="1"/>
          </p:cNvSpPr>
          <p:nvPr>
            <p:ph type="sldNum" sz="quarter" idx="5"/>
          </p:nvPr>
        </p:nvSpPr>
        <p:spPr bwMode="auto">
          <a:xfrm>
            <a:off x="3852016" y="9380537"/>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lvl1pPr>
          </a:lstStyle>
          <a:p>
            <a:fld id="{3B406B38-242B-468D-9CB9-674C93DAACBF}"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4D45F-8CD9-4705-A21C-D01A16B462B5}" type="slidenum">
              <a:rPr lang="en-GB"/>
              <a:pPr/>
              <a:t>1</a:t>
            </a:fld>
            <a:endParaRPr lang="en-GB" dirty="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10</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11</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12</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13</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14</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15</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16</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17</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18</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19</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20</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21</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22</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23</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24</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C3AE6-26AE-4BC9-BF99-685B14A6BF60}" type="slidenum">
              <a:rPr lang="en-GB"/>
              <a:pPr/>
              <a:t>25</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26</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27</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28</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29</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3</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30</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4</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5</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6</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7</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39ACD-8DAC-4A54-A2C3-EC23C3B5DE60}" type="slidenum">
              <a:rPr lang="en-GB"/>
              <a:pPr/>
              <a:t>8</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8C3AE6-26AE-4BC9-BF99-685B14A6BF60}" type="slidenum">
              <a:rPr lang="en-GB"/>
              <a:pPr/>
              <a:t>9</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36" name="Rectangle 16"/>
          <p:cNvSpPr>
            <a:spLocks noChangeArrowheads="1"/>
          </p:cNvSpPr>
          <p:nvPr/>
        </p:nvSpPr>
        <p:spPr bwMode="auto">
          <a:xfrm>
            <a:off x="0" y="3657600"/>
            <a:ext cx="9144000" cy="3200400"/>
          </a:xfrm>
          <a:prstGeom prst="rect">
            <a:avLst/>
          </a:prstGeom>
          <a:gradFill rotWithShape="0">
            <a:gsLst>
              <a:gs pos="0">
                <a:srgbClr val="CCDDE6">
                  <a:gamma/>
                  <a:tint val="0"/>
                  <a:invGamma/>
                </a:srgbClr>
              </a:gs>
              <a:gs pos="100000">
                <a:srgbClr val="CCDDE6"/>
              </a:gs>
            </a:gsLst>
            <a:lin ang="5400000" scaled="1"/>
          </a:gradFill>
          <a:ln w="9525">
            <a:noFill/>
            <a:miter lim="800000"/>
            <a:headEnd/>
            <a:tailEnd/>
          </a:ln>
          <a:effectLst/>
        </p:spPr>
        <p:txBody>
          <a:bodyPr wrap="none" anchor="ctr"/>
          <a:lstStyle/>
          <a:p>
            <a:endParaRPr lang="en-GB"/>
          </a:p>
        </p:txBody>
      </p:sp>
      <p:sp>
        <p:nvSpPr>
          <p:cNvPr id="5137" name="Rectangle 17"/>
          <p:cNvSpPr>
            <a:spLocks noChangeArrowheads="1"/>
          </p:cNvSpPr>
          <p:nvPr/>
        </p:nvSpPr>
        <p:spPr bwMode="auto">
          <a:xfrm>
            <a:off x="0" y="0"/>
            <a:ext cx="9144000" cy="457200"/>
          </a:xfrm>
          <a:prstGeom prst="rect">
            <a:avLst/>
          </a:prstGeom>
          <a:gradFill rotWithShape="0">
            <a:gsLst>
              <a:gs pos="0">
                <a:srgbClr val="CADBE4"/>
              </a:gs>
              <a:gs pos="100000">
                <a:srgbClr val="CADBE4">
                  <a:gamma/>
                  <a:tint val="0"/>
                  <a:invGamma/>
                </a:srgbClr>
              </a:gs>
            </a:gsLst>
            <a:lin ang="5400000" scaled="1"/>
          </a:gradFill>
          <a:ln w="9525">
            <a:noFill/>
            <a:miter lim="800000"/>
            <a:headEnd/>
            <a:tailEnd/>
          </a:ln>
          <a:effectLst/>
        </p:spPr>
        <p:txBody>
          <a:bodyPr wrap="none" anchor="ctr"/>
          <a:lstStyle/>
          <a:p>
            <a:endParaRPr lang="en-GB"/>
          </a:p>
        </p:txBody>
      </p:sp>
      <p:sp>
        <p:nvSpPr>
          <p:cNvPr id="5130" name="Rectangle 10"/>
          <p:cNvSpPr>
            <a:spLocks noGrp="1" noChangeArrowheads="1"/>
          </p:cNvSpPr>
          <p:nvPr>
            <p:ph type="ctrTitle" sz="quarter"/>
          </p:nvPr>
        </p:nvSpPr>
        <p:spPr>
          <a:xfrm>
            <a:off x="1828800" y="2362200"/>
            <a:ext cx="6248400" cy="990600"/>
          </a:xfrm>
        </p:spPr>
        <p:txBody>
          <a:bodyPr/>
          <a:lstStyle>
            <a:lvl1pPr>
              <a:defRPr sz="2600">
                <a:solidFill>
                  <a:srgbClr val="526D7F"/>
                </a:solidFill>
              </a:defRPr>
            </a:lvl1pPr>
          </a:lstStyle>
          <a:p>
            <a:r>
              <a:rPr lang="en-US" smtClean="0"/>
              <a:t>Click to edit Master title style</a:t>
            </a:r>
            <a:endParaRPr lang="en-GB"/>
          </a:p>
        </p:txBody>
      </p:sp>
      <p:sp>
        <p:nvSpPr>
          <p:cNvPr id="5131" name="Rectangle 11"/>
          <p:cNvSpPr>
            <a:spLocks noGrp="1" noChangeArrowheads="1"/>
          </p:cNvSpPr>
          <p:nvPr>
            <p:ph type="subTitle" sz="quarter" idx="1"/>
          </p:nvPr>
        </p:nvSpPr>
        <p:spPr>
          <a:xfrm>
            <a:off x="1828800" y="3429000"/>
            <a:ext cx="6400800" cy="1752600"/>
          </a:xfrm>
        </p:spPr>
        <p:txBody>
          <a:bodyPr/>
          <a:lstStyle>
            <a:lvl1pPr marL="0" indent="0">
              <a:buFontTx/>
              <a:buNone/>
              <a:defRPr sz="1600">
                <a:solidFill>
                  <a:srgbClr val="97B32C"/>
                </a:solidFill>
              </a:defRPr>
            </a:lvl1pPr>
          </a:lstStyle>
          <a:p>
            <a:r>
              <a:rPr lang="en-US" smtClean="0"/>
              <a:t>Click to edit Master subtitle style</a:t>
            </a:r>
            <a:endParaRPr lang="en-GB"/>
          </a:p>
        </p:txBody>
      </p:sp>
      <p:sp>
        <p:nvSpPr>
          <p:cNvPr id="5132" name="Rectangle 12"/>
          <p:cNvSpPr>
            <a:spLocks noGrp="1" noChangeArrowheads="1"/>
          </p:cNvSpPr>
          <p:nvPr>
            <p:ph type="dt" sz="quarter" idx="2"/>
          </p:nvPr>
        </p:nvSpPr>
        <p:spPr>
          <a:xfrm>
            <a:off x="1828800" y="6400800"/>
            <a:ext cx="2362200" cy="304800"/>
          </a:xfrm>
        </p:spPr>
        <p:txBody>
          <a:bodyPr/>
          <a:lstStyle>
            <a:lvl1pPr>
              <a:defRPr sz="1400" baseline="-25000">
                <a:latin typeface="Arial" charset="0"/>
              </a:defRPr>
            </a:lvl1pPr>
          </a:lstStyle>
          <a:p>
            <a:r>
              <a:rPr lang="en-GB"/>
              <a:t>© Institute for Fiscal Studies  </a:t>
            </a:r>
          </a:p>
          <a:p>
            <a:endParaRPr lang="en-GB"/>
          </a:p>
        </p:txBody>
      </p:sp>
      <p:pic>
        <p:nvPicPr>
          <p:cNvPr id="5135" name="Picture 15" descr="IFS-office-grey"/>
          <p:cNvPicPr>
            <a:picLocks noChangeAspect="1" noChangeArrowheads="1"/>
          </p:cNvPicPr>
          <p:nvPr/>
        </p:nvPicPr>
        <p:blipFill>
          <a:blip r:embed="rId2" cstate="print"/>
          <a:srcRect/>
          <a:stretch>
            <a:fillRect/>
          </a:stretch>
        </p:blipFill>
        <p:spPr bwMode="auto">
          <a:xfrm>
            <a:off x="838200" y="1074738"/>
            <a:ext cx="3200400" cy="960437"/>
          </a:xfrm>
          <a:prstGeom prst="rect">
            <a:avLst/>
          </a:prstGeom>
          <a:noFill/>
        </p:spPr>
      </p:pic>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30464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28600"/>
            <a:ext cx="5734050" cy="3046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990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600200"/>
            <a:ext cx="3848100" cy="1674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10100" y="1600200"/>
            <a:ext cx="3848100" cy="1674813"/>
          </a:xfrm>
        </p:spPr>
        <p:txBody>
          <a:bodyPr/>
          <a:lstStyle/>
          <a:p>
            <a:r>
              <a:rPr lang="en-US" smtClean="0"/>
              <a:t>Click icon to add chart</a:t>
            </a:r>
            <a:endParaRPr lang="en-GB"/>
          </a:p>
        </p:txBody>
      </p:sp>
      <p:sp>
        <p:nvSpPr>
          <p:cNvPr id="5" name="Footer Placeholder 4"/>
          <p:cNvSpPr>
            <a:spLocks noGrp="1"/>
          </p:cNvSpPr>
          <p:nvPr>
            <p:ph type="ftr" sz="quarter" idx="10"/>
          </p:nvPr>
        </p:nvSpPr>
        <p:spPr>
          <a:xfrm>
            <a:off x="2971800" y="6477000"/>
            <a:ext cx="2895600" cy="228600"/>
          </a:xfrm>
        </p:spPr>
        <p:txBody>
          <a:bodyPr/>
          <a:lstStyle>
            <a:lvl1pPr>
              <a:defRPr/>
            </a:lvl1pPr>
          </a:lstStyle>
          <a:p>
            <a:endParaRPr lang="en-GB"/>
          </a:p>
        </p:txBody>
      </p:sp>
      <p:sp>
        <p:nvSpPr>
          <p:cNvPr id="6" name="Date Placeholder 5"/>
          <p:cNvSpPr>
            <a:spLocks noGrp="1"/>
          </p:cNvSpPr>
          <p:nvPr>
            <p:ph type="dt" sz="half" idx="11"/>
          </p:nvPr>
        </p:nvSpPr>
        <p:spPr>
          <a:xfrm>
            <a:off x="152400" y="6477000"/>
            <a:ext cx="2514600" cy="228600"/>
          </a:xfrm>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GB"/>
          </a:p>
        </p:txBody>
      </p:sp>
      <p:sp>
        <p:nvSpPr>
          <p:cNvPr id="5" name="Date Placeholder 4"/>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0"/>
            <a:ext cx="3848100" cy="1674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600200"/>
            <a:ext cx="3848100" cy="1674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Date Placeholder 5"/>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6"/>
          <p:cNvSpPr>
            <a:spLocks noGrp="1"/>
          </p:cNvSpPr>
          <p:nvPr>
            <p:ph type="ftr" sz="quarter" idx="10"/>
          </p:nvPr>
        </p:nvSpPr>
        <p:spPr/>
        <p:txBody>
          <a:bodyPr/>
          <a:lstStyle>
            <a:lvl1pPr>
              <a:defRPr/>
            </a:lvl1pPr>
          </a:lstStyle>
          <a:p>
            <a:endParaRPr lang="en-GB"/>
          </a:p>
        </p:txBody>
      </p:sp>
      <p:sp>
        <p:nvSpPr>
          <p:cNvPr id="8" name="Date Placeholder 7"/>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GB"/>
          </a:p>
        </p:txBody>
      </p:sp>
      <p:sp>
        <p:nvSpPr>
          <p:cNvPr id="4" name="Date Placeholder 3"/>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GB"/>
          </a:p>
        </p:txBody>
      </p:sp>
      <p:sp>
        <p:nvSpPr>
          <p:cNvPr id="3" name="Date Placeholder 2"/>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Date Placeholder 5"/>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GB"/>
          </a:p>
        </p:txBody>
      </p:sp>
      <p:sp>
        <p:nvSpPr>
          <p:cNvPr id="6" name="Date Placeholder 5"/>
          <p:cNvSpPr>
            <a:spLocks noGrp="1"/>
          </p:cNvSpPr>
          <p:nvPr>
            <p:ph type="dt" sz="half" idx="11"/>
          </p:nvPr>
        </p:nvSpPr>
        <p:spPr/>
        <p:txBody>
          <a:bodyPr/>
          <a:lstStyle>
            <a:lvl1pPr>
              <a:defRPr/>
            </a:lvl1pPr>
          </a:lstStyle>
          <a:p>
            <a:r>
              <a:rPr lang="en-GB"/>
              <a:t>© Institute for Fiscal Studies  </a:t>
            </a:r>
            <a:endParaRPr lang="en-GB" baseline="-2500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 name="Rectangle 30"/>
          <p:cNvSpPr>
            <a:spLocks noChangeArrowheads="1"/>
          </p:cNvSpPr>
          <p:nvPr/>
        </p:nvSpPr>
        <p:spPr bwMode="auto">
          <a:xfrm>
            <a:off x="0" y="0"/>
            <a:ext cx="9144000" cy="609600"/>
          </a:xfrm>
          <a:prstGeom prst="rect">
            <a:avLst/>
          </a:prstGeom>
          <a:gradFill rotWithShape="0">
            <a:gsLst>
              <a:gs pos="0">
                <a:srgbClr val="CCDDE6"/>
              </a:gs>
              <a:gs pos="100000">
                <a:srgbClr val="CCDDE6">
                  <a:gamma/>
                  <a:tint val="0"/>
                  <a:invGamma/>
                </a:srgbClr>
              </a:gs>
            </a:gsLst>
            <a:lin ang="5400000" scaled="1"/>
          </a:gradFill>
          <a:ln w="9525">
            <a:noFill/>
            <a:miter lim="800000"/>
            <a:headEnd/>
            <a:tailEnd/>
          </a:ln>
          <a:effectLst/>
        </p:spPr>
        <p:txBody>
          <a:bodyPr wrap="none" anchor="ctr"/>
          <a:lstStyle/>
          <a:p>
            <a:endParaRPr lang="en-GB"/>
          </a:p>
        </p:txBody>
      </p:sp>
      <p:sp>
        <p:nvSpPr>
          <p:cNvPr id="1026" name="Rectangle 2"/>
          <p:cNvSpPr>
            <a:spLocks noGrp="1" noChangeArrowheads="1"/>
          </p:cNvSpPr>
          <p:nvPr>
            <p:ph type="title"/>
          </p:nvPr>
        </p:nvSpPr>
        <p:spPr bwMode="auto">
          <a:xfrm>
            <a:off x="609600" y="228600"/>
            <a:ext cx="78486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09600" y="1600200"/>
            <a:ext cx="7848600" cy="1674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9" name="Rectangle 5"/>
          <p:cNvSpPr>
            <a:spLocks noGrp="1" noChangeArrowheads="1"/>
          </p:cNvSpPr>
          <p:nvPr>
            <p:ph type="ftr" sz="quarter" idx="3"/>
          </p:nvPr>
        </p:nvSpPr>
        <p:spPr bwMode="auto">
          <a:xfrm>
            <a:off x="2971800" y="6477000"/>
            <a:ext cx="2895600" cy="228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000" baseline="0">
                <a:solidFill>
                  <a:srgbClr val="526D7F"/>
                </a:solidFill>
                <a:latin typeface="+mn-lt"/>
              </a:defRPr>
            </a:lvl1pPr>
          </a:lstStyle>
          <a:p>
            <a:endParaRPr lang="en-GB"/>
          </a:p>
        </p:txBody>
      </p:sp>
      <p:sp>
        <p:nvSpPr>
          <p:cNvPr id="1050" name="Rectangle 26"/>
          <p:cNvSpPr>
            <a:spLocks noGrp="1" noChangeArrowheads="1"/>
          </p:cNvSpPr>
          <p:nvPr>
            <p:ph type="dt" sz="half" idx="2"/>
          </p:nvPr>
        </p:nvSpPr>
        <p:spPr bwMode="auto">
          <a:xfrm>
            <a:off x="152400" y="6477000"/>
            <a:ext cx="2514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baseline="0">
                <a:solidFill>
                  <a:srgbClr val="526D7F"/>
                </a:solidFill>
                <a:latin typeface="+mn-lt"/>
                <a:cs typeface="Arial" charset="0"/>
              </a:defRPr>
            </a:lvl1pPr>
          </a:lstStyle>
          <a:p>
            <a:r>
              <a:rPr lang="en-GB"/>
              <a:t>© Institute for Fiscal Studies  </a:t>
            </a:r>
          </a:p>
        </p:txBody>
      </p:sp>
      <p:pic>
        <p:nvPicPr>
          <p:cNvPr id="1053" name="Picture 29" descr="IFS-office-grey"/>
          <p:cNvPicPr>
            <a:picLocks noChangeAspect="1" noChangeArrowheads="1"/>
          </p:cNvPicPr>
          <p:nvPr/>
        </p:nvPicPr>
        <p:blipFill>
          <a:blip r:embed="rId14" cstate="print"/>
          <a:srcRect/>
          <a:stretch>
            <a:fillRect/>
          </a:stretch>
        </p:blipFill>
        <p:spPr bwMode="auto">
          <a:xfrm>
            <a:off x="7315200" y="6224588"/>
            <a:ext cx="1600200" cy="481012"/>
          </a:xfrm>
          <a:prstGeom prst="rect">
            <a:avLst/>
          </a:prstGeom>
          <a:noFill/>
        </p:spPr>
      </p:pic>
      <p:sp>
        <p:nvSpPr>
          <p:cNvPr id="1057" name="Rectangle 33"/>
          <p:cNvSpPr>
            <a:spLocks noChangeArrowheads="1"/>
          </p:cNvSpPr>
          <p:nvPr/>
        </p:nvSpPr>
        <p:spPr bwMode="auto">
          <a:xfrm>
            <a:off x="0" y="6781800"/>
            <a:ext cx="9144000" cy="76200"/>
          </a:xfrm>
          <a:prstGeom prst="rect">
            <a:avLst/>
          </a:prstGeom>
          <a:solidFill>
            <a:srgbClr val="97B32C"/>
          </a:solidFill>
          <a:ln w="9525">
            <a:noFill/>
            <a:miter lim="800000"/>
            <a:headEnd/>
            <a:tailEnd/>
          </a:ln>
          <a:effectLst/>
        </p:spPr>
        <p:txBody>
          <a:bodyPr wrap="none" anchor="ctr"/>
          <a:lstStyle/>
          <a:p>
            <a:endParaRPr lang="en-GB"/>
          </a:p>
        </p:txBody>
      </p:sp>
      <p:sp>
        <p:nvSpPr>
          <p:cNvPr id="1063" name="Rectangle 39"/>
          <p:cNvSpPr>
            <a:spLocks noChangeArrowheads="1"/>
          </p:cNvSpPr>
          <p:nvPr/>
        </p:nvSpPr>
        <p:spPr bwMode="auto">
          <a:xfrm>
            <a:off x="5300663" y="4373563"/>
            <a:ext cx="184150" cy="381000"/>
          </a:xfrm>
          <a:prstGeom prst="rect">
            <a:avLst/>
          </a:prstGeom>
          <a:noFill/>
          <a:ln w="9525">
            <a:noFill/>
            <a:miter lim="800000"/>
            <a:headEnd/>
            <a:tailEnd/>
          </a:ln>
          <a:effectLst/>
        </p:spPr>
        <p:txBody>
          <a:bodyPr wrap="none">
            <a:spAutoFit/>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ut/>
  </p:transition>
  <p:hf sldNum="0" hdr="0" ftr="0"/>
  <p:txStyles>
    <p:titleStyle>
      <a:lvl1pPr algn="l" rtl="0" eaLnBrk="1" fontAlgn="base" hangingPunct="1">
        <a:lnSpc>
          <a:spcPct val="90000"/>
        </a:lnSpc>
        <a:spcBef>
          <a:spcPct val="0"/>
        </a:spcBef>
        <a:spcAft>
          <a:spcPct val="0"/>
        </a:spcAft>
        <a:defRPr sz="2800">
          <a:solidFill>
            <a:schemeClr val="tx2"/>
          </a:solidFill>
          <a:latin typeface="+mj-lt"/>
          <a:ea typeface="+mj-ea"/>
          <a:cs typeface="+mj-cs"/>
        </a:defRPr>
      </a:lvl1pPr>
      <a:lvl2pPr algn="l" rtl="0" eaLnBrk="1" fontAlgn="base" hangingPunct="1">
        <a:lnSpc>
          <a:spcPct val="90000"/>
        </a:lnSpc>
        <a:spcBef>
          <a:spcPct val="0"/>
        </a:spcBef>
        <a:spcAft>
          <a:spcPct val="0"/>
        </a:spcAft>
        <a:defRPr sz="2800">
          <a:solidFill>
            <a:schemeClr val="tx2"/>
          </a:solidFill>
          <a:latin typeface="Cisalpin LT Std" pitchFamily="1" charset="0"/>
        </a:defRPr>
      </a:lvl2pPr>
      <a:lvl3pPr algn="l" rtl="0" eaLnBrk="1" fontAlgn="base" hangingPunct="1">
        <a:lnSpc>
          <a:spcPct val="90000"/>
        </a:lnSpc>
        <a:spcBef>
          <a:spcPct val="0"/>
        </a:spcBef>
        <a:spcAft>
          <a:spcPct val="0"/>
        </a:spcAft>
        <a:defRPr sz="2800">
          <a:solidFill>
            <a:schemeClr val="tx2"/>
          </a:solidFill>
          <a:latin typeface="Cisalpin LT Std" pitchFamily="1" charset="0"/>
        </a:defRPr>
      </a:lvl3pPr>
      <a:lvl4pPr algn="l" rtl="0" eaLnBrk="1" fontAlgn="base" hangingPunct="1">
        <a:lnSpc>
          <a:spcPct val="90000"/>
        </a:lnSpc>
        <a:spcBef>
          <a:spcPct val="0"/>
        </a:spcBef>
        <a:spcAft>
          <a:spcPct val="0"/>
        </a:spcAft>
        <a:defRPr sz="2800">
          <a:solidFill>
            <a:schemeClr val="tx2"/>
          </a:solidFill>
          <a:latin typeface="Cisalpin LT Std" pitchFamily="1" charset="0"/>
        </a:defRPr>
      </a:lvl4pPr>
      <a:lvl5pPr algn="l" rtl="0" eaLnBrk="1" fontAlgn="base" hangingPunct="1">
        <a:lnSpc>
          <a:spcPct val="90000"/>
        </a:lnSpc>
        <a:spcBef>
          <a:spcPct val="0"/>
        </a:spcBef>
        <a:spcAft>
          <a:spcPct val="0"/>
        </a:spcAft>
        <a:defRPr sz="2800">
          <a:solidFill>
            <a:schemeClr val="tx2"/>
          </a:solidFill>
          <a:latin typeface="Cisalpin LT Std" pitchFamily="1" charset="0"/>
        </a:defRPr>
      </a:lvl5pPr>
      <a:lvl6pPr marL="457200" algn="l" rtl="0" eaLnBrk="1" fontAlgn="base" hangingPunct="1">
        <a:lnSpc>
          <a:spcPct val="90000"/>
        </a:lnSpc>
        <a:spcBef>
          <a:spcPct val="0"/>
        </a:spcBef>
        <a:spcAft>
          <a:spcPct val="0"/>
        </a:spcAft>
        <a:defRPr sz="2800">
          <a:solidFill>
            <a:schemeClr val="tx2"/>
          </a:solidFill>
          <a:latin typeface="Cisalpin LT Std" pitchFamily="1" charset="0"/>
        </a:defRPr>
      </a:lvl6pPr>
      <a:lvl7pPr marL="914400" algn="l" rtl="0" eaLnBrk="1" fontAlgn="base" hangingPunct="1">
        <a:lnSpc>
          <a:spcPct val="90000"/>
        </a:lnSpc>
        <a:spcBef>
          <a:spcPct val="0"/>
        </a:spcBef>
        <a:spcAft>
          <a:spcPct val="0"/>
        </a:spcAft>
        <a:defRPr sz="2800">
          <a:solidFill>
            <a:schemeClr val="tx2"/>
          </a:solidFill>
          <a:latin typeface="Cisalpin LT Std" pitchFamily="1" charset="0"/>
        </a:defRPr>
      </a:lvl7pPr>
      <a:lvl8pPr marL="1371600" algn="l" rtl="0" eaLnBrk="1" fontAlgn="base" hangingPunct="1">
        <a:lnSpc>
          <a:spcPct val="90000"/>
        </a:lnSpc>
        <a:spcBef>
          <a:spcPct val="0"/>
        </a:spcBef>
        <a:spcAft>
          <a:spcPct val="0"/>
        </a:spcAft>
        <a:defRPr sz="2800">
          <a:solidFill>
            <a:schemeClr val="tx2"/>
          </a:solidFill>
          <a:latin typeface="Cisalpin LT Std" pitchFamily="1" charset="0"/>
        </a:defRPr>
      </a:lvl8pPr>
      <a:lvl9pPr marL="1828800" algn="l" rtl="0" eaLnBrk="1" fontAlgn="base" hangingPunct="1">
        <a:lnSpc>
          <a:spcPct val="90000"/>
        </a:lnSpc>
        <a:spcBef>
          <a:spcPct val="0"/>
        </a:spcBef>
        <a:spcAft>
          <a:spcPct val="0"/>
        </a:spcAft>
        <a:defRPr sz="2800">
          <a:solidFill>
            <a:schemeClr val="tx2"/>
          </a:solidFill>
          <a:latin typeface="Cisalpin LT Std" pitchFamily="1" charset="0"/>
        </a:defRPr>
      </a:lvl9pPr>
    </p:titleStyle>
    <p:bodyStyle>
      <a:lvl1pPr marL="342900" indent="-342900" algn="l" rtl="0" eaLnBrk="1" fontAlgn="base" hangingPunct="1">
        <a:lnSpc>
          <a:spcPct val="95000"/>
        </a:lnSpc>
        <a:spcBef>
          <a:spcPct val="20000"/>
        </a:spcBef>
        <a:spcAft>
          <a:spcPct val="20000"/>
        </a:spcAft>
        <a:buClr>
          <a:srgbClr val="BFCC22"/>
        </a:buClr>
        <a:buChar char="•"/>
        <a:defRPr sz="2000">
          <a:solidFill>
            <a:srgbClr val="31546D"/>
          </a:solidFill>
          <a:latin typeface="+mn-lt"/>
          <a:ea typeface="+mn-ea"/>
          <a:cs typeface="+mn-cs"/>
        </a:defRPr>
      </a:lvl1pPr>
      <a:lvl2pPr marL="742950" indent="-285750" algn="l" rtl="0" eaLnBrk="1" fontAlgn="base" hangingPunct="1">
        <a:lnSpc>
          <a:spcPct val="95000"/>
        </a:lnSpc>
        <a:spcBef>
          <a:spcPct val="20000"/>
        </a:spcBef>
        <a:spcAft>
          <a:spcPct val="20000"/>
        </a:spcAft>
        <a:buClr>
          <a:srgbClr val="BFCC22"/>
        </a:buClr>
        <a:buChar char="–"/>
        <a:defRPr>
          <a:solidFill>
            <a:srgbClr val="31546D"/>
          </a:solidFill>
          <a:latin typeface="+mn-lt"/>
        </a:defRPr>
      </a:lvl2pPr>
      <a:lvl3pPr marL="11430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3pPr>
      <a:lvl4pPr marL="16002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4pPr>
      <a:lvl5pPr marL="20574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5pPr>
      <a:lvl6pPr marL="25146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6pPr>
      <a:lvl7pPr marL="29718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7pPr>
      <a:lvl8pPr marL="34290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8pPr>
      <a:lvl9pPr marL="3886200" indent="-228600" algn="l" rtl="0" eaLnBrk="1" fontAlgn="base" hangingPunct="1">
        <a:lnSpc>
          <a:spcPct val="95000"/>
        </a:lnSpc>
        <a:spcBef>
          <a:spcPct val="20000"/>
        </a:spcBef>
        <a:spcAft>
          <a:spcPct val="20000"/>
        </a:spcAft>
        <a:buClr>
          <a:srgbClr val="BFCC22"/>
        </a:buClr>
        <a:buChar char="»"/>
        <a:defRPr sz="1400">
          <a:solidFill>
            <a:srgbClr val="31546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dt" sz="quarter" idx="2"/>
          </p:nvPr>
        </p:nvSpPr>
        <p:spPr/>
        <p:txBody>
          <a:bodyPr/>
          <a:lstStyle/>
          <a:p>
            <a:r>
              <a:rPr lang="en-GB" sz="800" baseline="0" dirty="0">
                <a:latin typeface="Cisalpin LT Std" pitchFamily="1" charset="0"/>
              </a:rPr>
              <a:t>© Institute for Fiscal Studies  </a:t>
            </a:r>
            <a:endParaRPr lang="en-GB" sz="800" dirty="0">
              <a:latin typeface="Cisalpin LT Std" pitchFamily="1" charset="0"/>
            </a:endParaRPr>
          </a:p>
          <a:p>
            <a:endParaRPr lang="en-GB" dirty="0"/>
          </a:p>
        </p:txBody>
      </p:sp>
      <p:sp>
        <p:nvSpPr>
          <p:cNvPr id="25602" name="Rectangle 2"/>
          <p:cNvSpPr>
            <a:spLocks noGrp="1" noChangeArrowheads="1"/>
          </p:cNvSpPr>
          <p:nvPr>
            <p:ph type="ctrTitle"/>
          </p:nvPr>
        </p:nvSpPr>
        <p:spPr>
          <a:xfrm>
            <a:off x="1297732" y="2578621"/>
            <a:ext cx="7207696" cy="2214736"/>
          </a:xfrm>
        </p:spPr>
        <p:txBody>
          <a:bodyPr/>
          <a:lstStyle/>
          <a:p>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Child poverty, tax and benefit policy and the labour market since 1998-99</a:t>
            </a:r>
            <a:r>
              <a:rPr lang="en-GB" b="1" dirty="0" smtClean="0"/>
              <a:t>	</a:t>
            </a:r>
            <a:br>
              <a:rPr lang="en-GB" b="1" dirty="0" smtClean="0"/>
            </a:br>
            <a:r>
              <a:rPr lang="en-GB" dirty="0" smtClean="0"/>
              <a:t/>
            </a:r>
            <a:br>
              <a:rPr lang="en-GB" dirty="0" smtClean="0"/>
            </a:br>
            <a:r>
              <a:rPr lang="en-GB" dirty="0" smtClean="0"/>
              <a:t/>
            </a:r>
            <a:br>
              <a:rPr lang="en-GB" dirty="0" smtClean="0"/>
            </a:br>
            <a:endParaRPr lang="en-GB" dirty="0">
              <a:latin typeface="Arial" pitchFamily="34" charset="0"/>
              <a:cs typeface="Arial" pitchFamily="34" charset="0"/>
            </a:endParaRPr>
          </a:p>
        </p:txBody>
      </p:sp>
      <p:sp>
        <p:nvSpPr>
          <p:cNvPr id="25603" name="Rectangle 3"/>
          <p:cNvSpPr>
            <a:spLocks noGrp="1" noChangeArrowheads="1"/>
          </p:cNvSpPr>
          <p:nvPr>
            <p:ph type="subTitle" idx="1"/>
          </p:nvPr>
        </p:nvSpPr>
        <p:spPr>
          <a:xfrm>
            <a:off x="1303065" y="3717032"/>
            <a:ext cx="6400800" cy="326243"/>
          </a:xfrm>
        </p:spPr>
        <p:txBody>
          <a:bodyPr/>
          <a:lstStyle/>
          <a:p>
            <a:r>
              <a:rPr lang="en-GB" dirty="0" smtClean="0">
                <a:latin typeface="Arial" pitchFamily="34" charset="0"/>
                <a:cs typeface="Arial" pitchFamily="34" charset="0"/>
              </a:rPr>
              <a:t>Robert Joyce</a:t>
            </a:r>
            <a:endParaRPr lang="en-GB" dirty="0">
              <a:latin typeface="Arial" pitchFamily="34" charset="0"/>
              <a:cs typeface="Arial" pitchFamily="34" charset="0"/>
            </a:endParaRPr>
          </a:p>
        </p:txBody>
      </p:sp>
      <p:sp>
        <p:nvSpPr>
          <p:cNvPr id="25604" name="Line 4"/>
          <p:cNvSpPr>
            <a:spLocks noChangeShapeType="1"/>
          </p:cNvSpPr>
          <p:nvPr/>
        </p:nvSpPr>
        <p:spPr bwMode="auto">
          <a:xfrm>
            <a:off x="1403648" y="2780928"/>
            <a:ext cx="6768752" cy="0"/>
          </a:xfrm>
          <a:prstGeom prst="line">
            <a:avLst/>
          </a:prstGeom>
          <a:noFill/>
          <a:ln w="9525">
            <a:solidFill>
              <a:schemeClr val="tx2"/>
            </a:solidFill>
            <a:round/>
            <a:headEnd/>
            <a:tailEnd/>
          </a:ln>
          <a:effectLst/>
        </p:spPr>
        <p:txBody>
          <a:bodyPr wrap="none" anchor="ctr"/>
          <a:lstStyle/>
          <a:p>
            <a:endParaRPr lang="en-GB"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628800"/>
            <a:ext cx="7858180" cy="5401479"/>
          </a:xfrm>
          <a:prstGeom prst="rect">
            <a:avLst/>
          </a:prstGeom>
          <a:noFill/>
        </p:spPr>
        <p:txBody>
          <a:bodyPr wrap="square" rtlCol="0">
            <a:spAutoFit/>
          </a:bodyPr>
          <a:lstStyle/>
          <a:p>
            <a:pPr>
              <a:buFont typeface="Wingdings" pitchFamily="2" charset="2"/>
              <a:buChar char="Ø"/>
            </a:pPr>
            <a:r>
              <a:rPr lang="en-GB" sz="2100" baseline="0" dirty="0" smtClean="0"/>
              <a:t> Cheapest way of reducing a binary poverty measure is to slightly raise incomes of those just below poverty line.</a:t>
            </a:r>
          </a:p>
          <a:p>
            <a:pPr>
              <a:buFont typeface="Wingdings" pitchFamily="2" charset="2"/>
              <a:buChar char="Ø"/>
            </a:pPr>
            <a:endParaRPr lang="en-GB" sz="2100" baseline="0" dirty="0" smtClean="0"/>
          </a:p>
          <a:p>
            <a:pPr>
              <a:buFont typeface="Wingdings" pitchFamily="2" charset="2"/>
              <a:buChar char="Ø"/>
            </a:pPr>
            <a:r>
              <a:rPr lang="en-GB" sz="2100" baseline="0" dirty="0" smtClean="0"/>
              <a:t> In practice, difficult to target resources that precisely.</a:t>
            </a:r>
          </a:p>
          <a:p>
            <a:pPr>
              <a:buFont typeface="Wingdings" pitchFamily="2" charset="2"/>
              <a:buChar char="Ø"/>
            </a:pPr>
            <a:endParaRPr lang="en-GB" sz="2100" baseline="0" dirty="0" smtClean="0"/>
          </a:p>
          <a:p>
            <a:pPr>
              <a:buFont typeface="Wingdings" pitchFamily="2" charset="2"/>
              <a:buChar char="Ø"/>
            </a:pPr>
            <a:r>
              <a:rPr lang="en-GB" sz="2100" baseline="0" dirty="0" smtClean="0"/>
              <a:t> Have policy-makers been focusing efforts on a narrow set of children?...</a:t>
            </a:r>
          </a:p>
          <a:p>
            <a:pPr>
              <a:buFont typeface="Wingdings" pitchFamily="2" charset="2"/>
              <a:buChar char="Ø"/>
            </a:pPr>
            <a:endParaRPr lang="en-GB" sz="2100" baseline="0" dirty="0" smtClean="0"/>
          </a:p>
          <a:p>
            <a:pPr lvl="1">
              <a:buFont typeface="Arial" pitchFamily="34" charset="0"/>
              <a:buChar char="•"/>
            </a:pPr>
            <a:r>
              <a:rPr lang="en-GB" sz="2000" baseline="0" dirty="0" smtClean="0"/>
              <a:t> </a:t>
            </a:r>
            <a:r>
              <a:rPr lang="en-GB" sz="1800" baseline="0" dirty="0" smtClean="0"/>
              <a:t>Do not see striking evidence of this.</a:t>
            </a:r>
          </a:p>
          <a:p>
            <a:pPr lvl="1">
              <a:buFont typeface="Arial" pitchFamily="34" charset="0"/>
              <a:buChar char="•"/>
            </a:pPr>
            <a:endParaRPr lang="en-GB" sz="1800" baseline="0" dirty="0" smtClean="0"/>
          </a:p>
          <a:p>
            <a:pPr lvl="1">
              <a:buFont typeface="Arial" pitchFamily="34" charset="0"/>
              <a:buChar char="•"/>
            </a:pPr>
            <a:r>
              <a:rPr lang="en-GB" sz="1800" baseline="0" dirty="0" smtClean="0"/>
              <a:t> Child poverty would have fallen using any poverty line from 43% to 100% of the median.</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p:txBody>
          <a:bodyPr/>
          <a:lstStyle/>
          <a:p>
            <a:r>
              <a:rPr lang="en-GB" dirty="0" smtClean="0">
                <a:latin typeface="Arial" pitchFamily="34" charset="0"/>
                <a:cs typeface="Arial" pitchFamily="34" charset="0"/>
              </a:rPr>
              <a:t>Would the reduction in child poverty have been as big using other poverty lines?</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556792"/>
            <a:ext cx="7858180" cy="7217360"/>
          </a:xfrm>
          <a:prstGeom prst="rect">
            <a:avLst/>
          </a:prstGeom>
          <a:noFill/>
        </p:spPr>
        <p:txBody>
          <a:bodyPr wrap="square" rtlCol="0">
            <a:spAutoFit/>
          </a:bodyPr>
          <a:lstStyle/>
          <a:p>
            <a:pPr>
              <a:buFont typeface="Wingdings" pitchFamily="2" charset="2"/>
              <a:buChar char="Ø"/>
            </a:pPr>
            <a:endParaRPr lang="en-GB" sz="2000" baseline="0" dirty="0" smtClean="0"/>
          </a:p>
          <a:p>
            <a:pPr marL="457200" indent="-457200">
              <a:buFont typeface="+mj-lt"/>
              <a:buAutoNum type="arabicPeriod"/>
            </a:pPr>
            <a:r>
              <a:rPr lang="en-GB" sz="2000" baseline="0" dirty="0" smtClean="0"/>
              <a:t>Will investigate (direct) impact of tax and benefit reforms over period.</a:t>
            </a:r>
          </a:p>
          <a:p>
            <a:pPr marL="457200" indent="-457200">
              <a:buFont typeface="+mj-lt"/>
              <a:buAutoNum type="arabicPeriod"/>
            </a:pPr>
            <a:endParaRPr lang="en-GB" sz="2000" baseline="0" dirty="0" smtClean="0"/>
          </a:p>
          <a:p>
            <a:pPr marL="457200" indent="-457200">
              <a:buFont typeface="+mj-lt"/>
              <a:buAutoNum type="arabicPeriod"/>
            </a:pPr>
            <a:r>
              <a:rPr lang="en-GB" sz="2000" baseline="0" dirty="0" smtClean="0"/>
              <a:t>Will look at which groups have driven trends, and suggest possible reasons for this with help of labour market data (Labour Force Survey).</a:t>
            </a:r>
          </a:p>
          <a:p>
            <a:pPr>
              <a:buFont typeface="Wingdings" pitchFamily="2" charset="2"/>
              <a:buChar char="Ø"/>
            </a:pPr>
            <a:endParaRPr lang="en-GB" sz="2100" baseline="0" dirty="0" smtClean="0"/>
          </a:p>
          <a:p>
            <a:pPr>
              <a:buFont typeface="Wingdings" pitchFamily="2" charset="2"/>
              <a:buChar char="Ø"/>
            </a:pPr>
            <a:r>
              <a:rPr lang="en-GB" sz="2100" baseline="0" dirty="0" smtClean="0"/>
              <a:t> Note that the tax and benefit system and labour market trends are likely to interact.</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1800" baseline="0" dirty="0" smtClean="0"/>
          </a:p>
          <a:p>
            <a:pPr lvl="1">
              <a:buFont typeface="Arial" pitchFamily="34" charset="0"/>
              <a:buChar char="•"/>
            </a:pPr>
            <a:endParaRPr lang="en-GB" sz="1800" baseline="0" dirty="0" smtClean="0"/>
          </a:p>
          <a:p>
            <a:pPr lvl="1"/>
            <a:endParaRPr lang="en-GB" sz="1800" baseline="0" dirty="0" smtClean="0"/>
          </a:p>
          <a:p>
            <a:pPr>
              <a:buFont typeface="Wingdings" pitchFamily="2" charset="2"/>
              <a:buChar char="Ø"/>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a:xfrm>
            <a:off x="611560" y="332656"/>
            <a:ext cx="7848600" cy="990600"/>
          </a:xfrm>
        </p:spPr>
        <p:txBody>
          <a:bodyPr/>
          <a:lstStyle/>
          <a:p>
            <a:r>
              <a:rPr lang="en-GB" dirty="0" smtClean="0">
                <a:latin typeface="Arial" pitchFamily="34" charset="0"/>
                <a:cs typeface="Arial" pitchFamily="34" charset="0"/>
              </a:rPr>
              <a:t>Explaining the trends</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 growth in nominal entitlements to state support for example families with children</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517232"/>
            <a:ext cx="748883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 Calculations using the IFS tax and benefit micro-simulation model, TAXBEN.</a:t>
            </a:r>
          </a:p>
          <a:p>
            <a:pPr lvl="0" eaLnBrk="1" hangingPunct="1"/>
            <a:r>
              <a:rPr lang="en-GB" sz="1000" baseline="0" dirty="0" smtClean="0">
                <a:solidFill>
                  <a:srgbClr val="000000"/>
                </a:solidFill>
                <a:latin typeface="Cisalpin LT Std" pitchFamily="50" charset="0"/>
                <a:cs typeface="Times New Roman" pitchFamily="18" charset="0"/>
              </a:rPr>
              <a:t>Notes: The table shows annual changes in maximum entitlements to benefits assuming no private income (except the working lone parent, who is assumed to earn an amount that is below the personal income tax allowance and the primary threshold for National Insurance contributions) ignoring housing benefit and council tax benefit and the value of free school meals. Shaded cells mark instances where entitlements grew faster than the BHC poverty line.</a:t>
            </a:r>
            <a:endParaRPr kumimoji="0" lang="en-GB" sz="1800" b="0" i="0" u="none" strike="noStrike" cap="none" normalizeH="0" baseline="0" dirty="0" smtClean="0">
              <a:ln>
                <a:noFill/>
              </a:ln>
              <a:solidFill>
                <a:schemeClr val="tx1"/>
              </a:solidFill>
              <a:effectLst/>
              <a:latin typeface="Arial" pitchFamily="34" charset="0"/>
            </a:endParaRP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Table 9"/>
          <p:cNvGraphicFramePr>
            <a:graphicFrameLocks noGrp="1"/>
          </p:cNvGraphicFramePr>
          <p:nvPr/>
        </p:nvGraphicFramePr>
        <p:xfrm>
          <a:off x="755576" y="1052741"/>
          <a:ext cx="7416824" cy="4464494"/>
        </p:xfrm>
        <a:graphic>
          <a:graphicData uri="http://schemas.openxmlformats.org/drawingml/2006/table">
            <a:tbl>
              <a:tblPr/>
              <a:tblGrid>
                <a:gridCol w="1146268"/>
                <a:gridCol w="1377361"/>
                <a:gridCol w="1377361"/>
                <a:gridCol w="1377361"/>
                <a:gridCol w="912875"/>
                <a:gridCol w="1225598"/>
              </a:tblGrid>
              <a:tr h="857451">
                <a:tc>
                  <a:txBody>
                    <a:bodyPr/>
                    <a:lstStyle/>
                    <a:p>
                      <a:pPr>
                        <a:lnSpc>
                          <a:spcPct val="115000"/>
                        </a:lnSpc>
                        <a:spcAft>
                          <a:spcPts val="300"/>
                        </a:spcAft>
                      </a:pPr>
                      <a:endParaRPr lang="en-GB" sz="12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a:solidFill>
                            <a:srgbClr val="000000"/>
                          </a:solidFill>
                          <a:latin typeface="Cisalpin LT Std"/>
                          <a:ea typeface="Times New Roman"/>
                          <a:cs typeface="Times New Roman"/>
                        </a:rPr>
                        <a:t>Couple,</a:t>
                      </a:r>
                      <a:br>
                        <a:rPr lang="en-GB" sz="1200" b="1" dirty="0">
                          <a:solidFill>
                            <a:srgbClr val="000000"/>
                          </a:solidFill>
                          <a:latin typeface="Cisalpin LT Std"/>
                          <a:ea typeface="Times New Roman"/>
                          <a:cs typeface="Times New Roman"/>
                        </a:rPr>
                      </a:br>
                      <a:r>
                        <a:rPr lang="en-GB" sz="1200" b="1" dirty="0">
                          <a:solidFill>
                            <a:srgbClr val="000000"/>
                          </a:solidFill>
                          <a:latin typeface="Cisalpin LT Std"/>
                          <a:ea typeface="Times New Roman"/>
                          <a:cs typeface="Times New Roman"/>
                        </a:rPr>
                        <a:t>3 children,</a:t>
                      </a:r>
                      <a:br>
                        <a:rPr lang="en-GB" sz="1200" b="1" dirty="0">
                          <a:solidFill>
                            <a:srgbClr val="000000"/>
                          </a:solidFill>
                          <a:latin typeface="Cisalpin LT Std"/>
                          <a:ea typeface="Times New Roman"/>
                          <a:cs typeface="Times New Roman"/>
                        </a:rPr>
                      </a:br>
                      <a:r>
                        <a:rPr lang="en-GB" sz="1200" b="1" dirty="0" smtClean="0">
                          <a:solidFill>
                            <a:srgbClr val="000000"/>
                          </a:solidFill>
                          <a:latin typeface="Cisalpin LT Std"/>
                          <a:ea typeface="Times New Roman"/>
                          <a:cs typeface="Times New Roman"/>
                        </a:rPr>
                        <a:t>no </a:t>
                      </a:r>
                      <a:r>
                        <a:rPr lang="en-GB" sz="1200" b="1" dirty="0">
                          <a:solidFill>
                            <a:srgbClr val="000000"/>
                          </a:solidFill>
                          <a:latin typeface="Cisalpin LT Std"/>
                          <a:ea typeface="Times New Roman"/>
                          <a:cs typeface="Times New Roman"/>
                        </a:rPr>
                        <a:t>work</a:t>
                      </a: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no work</a:t>
                      </a: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part time work</a:t>
                      </a: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smtClean="0">
                          <a:solidFill>
                            <a:srgbClr val="000000"/>
                          </a:solidFill>
                          <a:latin typeface="Cisalpin LT Std"/>
                          <a:ea typeface="Times New Roman"/>
                          <a:cs typeface="Times New Roman"/>
                        </a:rPr>
                        <a:t>Growth in poverty </a:t>
                      </a:r>
                      <a:r>
                        <a:rPr lang="en-GB" sz="1200" b="1" dirty="0">
                          <a:solidFill>
                            <a:srgbClr val="000000"/>
                          </a:solidFill>
                          <a:latin typeface="Cisalpin LT Std"/>
                          <a:ea typeface="Times New Roman"/>
                          <a:cs typeface="Times New Roman"/>
                        </a:rPr>
                        <a:t>line (BHC)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Change in BHC child poverty rate (ppts)</a:t>
                      </a: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1998–99</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1999–00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2000–01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noFill/>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2001–02</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2002–03</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2003–04</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2004–05</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2005–06</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2006–07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2007–08</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dirty="0">
                          <a:solidFill>
                            <a:srgbClr val="000000"/>
                          </a:solidFill>
                          <a:latin typeface="Cisalpin LT Std"/>
                          <a:ea typeface="Times New Roman"/>
                          <a:cs typeface="Times New Roman"/>
                        </a:rPr>
                        <a:t>2008–09</a:t>
                      </a: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89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1689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 growth in nominal entitlements to state support for example families with children</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517232"/>
            <a:ext cx="748883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 Calculations using the IFS tax and benefit micro-simulation model, TAXBEN.</a:t>
            </a:r>
          </a:p>
          <a:p>
            <a:pPr lvl="0" eaLnBrk="1" hangingPunct="1"/>
            <a:r>
              <a:rPr lang="en-GB" sz="1000" baseline="0" dirty="0" smtClean="0">
                <a:solidFill>
                  <a:srgbClr val="000000"/>
                </a:solidFill>
                <a:latin typeface="Cisalpin LT Std" pitchFamily="50" charset="0"/>
                <a:cs typeface="Times New Roman" pitchFamily="18" charset="0"/>
              </a:rPr>
              <a:t>Notes: The table shows annual changes in maximum entitlements to benefits assuming no private income (except the working lone parent, who is assumed to earn an amount that is below the personal income tax allowance and the primary threshold for National Insurance contributions) ignoring housing benefit and council tax benefit and the value of free school meals. Shaded cells mark instances where entitlements grew faster than the BHC poverty line.</a:t>
            </a:r>
            <a:endParaRPr kumimoji="0" lang="en-GB" sz="1800" b="0" i="0" u="none" strike="noStrike" cap="none" normalizeH="0" baseline="0" dirty="0" smtClean="0">
              <a:ln>
                <a:noFill/>
              </a:ln>
              <a:solidFill>
                <a:schemeClr val="tx1"/>
              </a:solidFill>
              <a:effectLst/>
              <a:latin typeface="Arial" pitchFamily="34" charset="0"/>
            </a:endParaRP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Table 9"/>
          <p:cNvGraphicFramePr>
            <a:graphicFrameLocks noGrp="1"/>
          </p:cNvGraphicFramePr>
          <p:nvPr/>
        </p:nvGraphicFramePr>
        <p:xfrm>
          <a:off x="755576" y="1052741"/>
          <a:ext cx="7416824" cy="4464494"/>
        </p:xfrm>
        <a:graphic>
          <a:graphicData uri="http://schemas.openxmlformats.org/drawingml/2006/table">
            <a:tbl>
              <a:tblPr/>
              <a:tblGrid>
                <a:gridCol w="1146268"/>
                <a:gridCol w="1377361"/>
                <a:gridCol w="1377361"/>
                <a:gridCol w="1377361"/>
                <a:gridCol w="912875"/>
                <a:gridCol w="1225598"/>
              </a:tblGrid>
              <a:tr h="857451">
                <a:tc>
                  <a:txBody>
                    <a:bodyPr/>
                    <a:lstStyle/>
                    <a:p>
                      <a:pPr>
                        <a:lnSpc>
                          <a:spcPct val="115000"/>
                        </a:lnSpc>
                        <a:spcAft>
                          <a:spcPts val="300"/>
                        </a:spcAft>
                      </a:pPr>
                      <a:endParaRPr lang="en-GB" sz="12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a:solidFill>
                            <a:srgbClr val="000000"/>
                          </a:solidFill>
                          <a:latin typeface="Cisalpin LT Std"/>
                          <a:ea typeface="Times New Roman"/>
                          <a:cs typeface="Times New Roman"/>
                        </a:rPr>
                        <a:t>Couple,</a:t>
                      </a:r>
                      <a:br>
                        <a:rPr lang="en-GB" sz="1200" b="1" dirty="0">
                          <a:solidFill>
                            <a:srgbClr val="000000"/>
                          </a:solidFill>
                          <a:latin typeface="Cisalpin LT Std"/>
                          <a:ea typeface="Times New Roman"/>
                          <a:cs typeface="Times New Roman"/>
                        </a:rPr>
                      </a:br>
                      <a:r>
                        <a:rPr lang="en-GB" sz="1200" b="1" dirty="0">
                          <a:solidFill>
                            <a:srgbClr val="000000"/>
                          </a:solidFill>
                          <a:latin typeface="Cisalpin LT Std"/>
                          <a:ea typeface="Times New Roman"/>
                          <a:cs typeface="Times New Roman"/>
                        </a:rPr>
                        <a:t>3 children,</a:t>
                      </a:r>
                      <a:br>
                        <a:rPr lang="en-GB" sz="1200" b="1" dirty="0">
                          <a:solidFill>
                            <a:srgbClr val="000000"/>
                          </a:solidFill>
                          <a:latin typeface="Cisalpin LT Std"/>
                          <a:ea typeface="Times New Roman"/>
                          <a:cs typeface="Times New Roman"/>
                        </a:rPr>
                      </a:br>
                      <a:r>
                        <a:rPr lang="en-GB" sz="1200" b="1" dirty="0" smtClean="0">
                          <a:solidFill>
                            <a:srgbClr val="000000"/>
                          </a:solidFill>
                          <a:latin typeface="Cisalpin LT Std"/>
                          <a:ea typeface="Times New Roman"/>
                          <a:cs typeface="Times New Roman"/>
                        </a:rPr>
                        <a:t>no </a:t>
                      </a:r>
                      <a:r>
                        <a:rPr lang="en-GB" sz="1200" b="1" dirty="0">
                          <a:solidFill>
                            <a:srgbClr val="000000"/>
                          </a:solidFill>
                          <a:latin typeface="Cisalpin LT Std"/>
                          <a:ea typeface="Times New Roman"/>
                          <a:cs typeface="Times New Roman"/>
                        </a:rPr>
                        <a:t>work</a:t>
                      </a: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no work</a:t>
                      </a: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part time work</a:t>
                      </a: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smtClean="0">
                          <a:solidFill>
                            <a:srgbClr val="000000"/>
                          </a:solidFill>
                          <a:latin typeface="Cisalpin LT Std"/>
                          <a:ea typeface="Times New Roman"/>
                          <a:cs typeface="Times New Roman"/>
                        </a:rPr>
                        <a:t>Growth in poverty </a:t>
                      </a:r>
                      <a:r>
                        <a:rPr lang="en-GB" sz="1200" b="1" dirty="0">
                          <a:solidFill>
                            <a:srgbClr val="000000"/>
                          </a:solidFill>
                          <a:latin typeface="Cisalpin LT Std"/>
                          <a:ea typeface="Times New Roman"/>
                          <a:cs typeface="Times New Roman"/>
                        </a:rPr>
                        <a:t>line (BHC)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Change in BHC child poverty rate (ppts)</a:t>
                      </a: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1998–99</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2.4</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–3.8</a:t>
                      </a: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–5.5</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1999–00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9.3</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8.6</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9.3</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2000–01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13.4</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8.8</a:t>
                      </a:r>
                    </a:p>
                  </a:txBody>
                  <a:tcPr marL="0" marR="0" marT="0" marB="0">
                    <a:lnL>
                      <a:noFill/>
                    </a:lnL>
                    <a:lnR>
                      <a:noFill/>
                    </a:lnR>
                    <a:lnT>
                      <a:noFill/>
                    </a:lnT>
                    <a:lnB>
                      <a:noFill/>
                    </a:lnB>
                    <a:noFill/>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18.1</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2001–02</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9.1</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6.4</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7.2</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2002–03</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4.1</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3.2</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4.2</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2003–04</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8.6</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6.6</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7.4</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2004–05</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6.0</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4.6</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5.0</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2005–06</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2.5</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2.0</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2006–07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3.1</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2.7</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2007–08</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3.7</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3.3</a:t>
                      </a:r>
                    </a:p>
                  </a:txBody>
                  <a:tcPr marL="0" marR="0" marT="0" marB="0">
                    <a:lnL>
                      <a:noFill/>
                    </a:lnL>
                    <a:lnR>
                      <a:noFill/>
                    </a:lnR>
                    <a:lnT>
                      <a:noFill/>
                    </a:lnT>
                    <a:lnB>
                      <a:noFill/>
                    </a:lnB>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3.7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dirty="0">
                          <a:solidFill>
                            <a:srgbClr val="000000"/>
                          </a:solidFill>
                          <a:latin typeface="Cisalpin LT Std"/>
                          <a:ea typeface="Times New Roman"/>
                          <a:cs typeface="Times New Roman"/>
                        </a:rPr>
                        <a:t>2008–09</a:t>
                      </a: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a:solidFill>
                            <a:srgbClr val="000000"/>
                          </a:solidFill>
                          <a:latin typeface="Cisalpin LT Std"/>
                          <a:ea typeface="Times New Roman"/>
                          <a:cs typeface="Arial"/>
                        </a:rPr>
                        <a:t>6.9</a:t>
                      </a: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r>
                        <a:rPr lang="en-GB" sz="1200">
                          <a:solidFill>
                            <a:srgbClr val="000000"/>
                          </a:solidFill>
                          <a:latin typeface="Cisalpin LT Std"/>
                          <a:ea typeface="Times New Roman"/>
                          <a:cs typeface="Arial"/>
                        </a:rPr>
                        <a:t>5.4</a:t>
                      </a:r>
                      <a:endParaRPr lang="en-GB" sz="12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r>
                        <a:rPr lang="en-GB" sz="1200" dirty="0">
                          <a:solidFill>
                            <a:srgbClr val="000000"/>
                          </a:solidFill>
                          <a:latin typeface="Cisalpin LT Std"/>
                          <a:ea typeface="Times New Roman"/>
                          <a:cs typeface="Arial"/>
                        </a:rPr>
                        <a:t>6.2</a:t>
                      </a: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 growth in nominal entitlements to state support for example families with children</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517232"/>
            <a:ext cx="748883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 Calculations using the IFS tax and benefit micro-simulation model, TAXBEN.</a:t>
            </a:r>
          </a:p>
          <a:p>
            <a:pPr lvl="0" eaLnBrk="1" hangingPunct="1"/>
            <a:r>
              <a:rPr lang="en-GB" sz="1000" baseline="0" dirty="0" smtClean="0">
                <a:solidFill>
                  <a:srgbClr val="000000"/>
                </a:solidFill>
                <a:latin typeface="Cisalpin LT Std" pitchFamily="50" charset="0"/>
                <a:cs typeface="Times New Roman" pitchFamily="18" charset="0"/>
              </a:rPr>
              <a:t>Notes: The table shows annual changes in maximum entitlements to benefits assuming no private income (except the working lone parent, who is assumed to earn an amount that is below the personal income tax allowance and the primary threshold for National Insurance contributions) ignoring housing benefit and council tax benefit and the value of free school meals. Shaded cells mark instances where entitlements grew faster than the BHC poverty line.</a:t>
            </a:r>
            <a:endParaRPr kumimoji="0" lang="en-GB" sz="1800" b="0" i="0" u="none" strike="noStrike" cap="none" normalizeH="0" baseline="0" dirty="0" smtClean="0">
              <a:ln>
                <a:noFill/>
              </a:ln>
              <a:solidFill>
                <a:schemeClr val="tx1"/>
              </a:solidFill>
              <a:effectLst/>
              <a:latin typeface="Arial" pitchFamily="34" charset="0"/>
            </a:endParaRP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Table 9"/>
          <p:cNvGraphicFramePr>
            <a:graphicFrameLocks noGrp="1"/>
          </p:cNvGraphicFramePr>
          <p:nvPr/>
        </p:nvGraphicFramePr>
        <p:xfrm>
          <a:off x="755576" y="1052741"/>
          <a:ext cx="7416824" cy="4464494"/>
        </p:xfrm>
        <a:graphic>
          <a:graphicData uri="http://schemas.openxmlformats.org/drawingml/2006/table">
            <a:tbl>
              <a:tblPr/>
              <a:tblGrid>
                <a:gridCol w="1146268"/>
                <a:gridCol w="1377361"/>
                <a:gridCol w="1377361"/>
                <a:gridCol w="1377361"/>
                <a:gridCol w="912875"/>
                <a:gridCol w="1225598"/>
              </a:tblGrid>
              <a:tr h="857451">
                <a:tc>
                  <a:txBody>
                    <a:bodyPr/>
                    <a:lstStyle/>
                    <a:p>
                      <a:pPr>
                        <a:lnSpc>
                          <a:spcPct val="115000"/>
                        </a:lnSpc>
                        <a:spcAft>
                          <a:spcPts val="300"/>
                        </a:spcAft>
                      </a:pPr>
                      <a:endParaRPr lang="en-GB" sz="12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a:solidFill>
                            <a:srgbClr val="000000"/>
                          </a:solidFill>
                          <a:latin typeface="Cisalpin LT Std"/>
                          <a:ea typeface="Times New Roman"/>
                          <a:cs typeface="Times New Roman"/>
                        </a:rPr>
                        <a:t>Couple,</a:t>
                      </a:r>
                      <a:br>
                        <a:rPr lang="en-GB" sz="1200" b="1" dirty="0">
                          <a:solidFill>
                            <a:srgbClr val="000000"/>
                          </a:solidFill>
                          <a:latin typeface="Cisalpin LT Std"/>
                          <a:ea typeface="Times New Roman"/>
                          <a:cs typeface="Times New Roman"/>
                        </a:rPr>
                      </a:br>
                      <a:r>
                        <a:rPr lang="en-GB" sz="1200" b="1" dirty="0">
                          <a:solidFill>
                            <a:srgbClr val="000000"/>
                          </a:solidFill>
                          <a:latin typeface="Cisalpin LT Std"/>
                          <a:ea typeface="Times New Roman"/>
                          <a:cs typeface="Times New Roman"/>
                        </a:rPr>
                        <a:t>3 children,</a:t>
                      </a:r>
                      <a:br>
                        <a:rPr lang="en-GB" sz="1200" b="1" dirty="0">
                          <a:solidFill>
                            <a:srgbClr val="000000"/>
                          </a:solidFill>
                          <a:latin typeface="Cisalpin LT Std"/>
                          <a:ea typeface="Times New Roman"/>
                          <a:cs typeface="Times New Roman"/>
                        </a:rPr>
                      </a:br>
                      <a:r>
                        <a:rPr lang="en-GB" sz="1200" b="1" dirty="0" smtClean="0">
                          <a:solidFill>
                            <a:srgbClr val="000000"/>
                          </a:solidFill>
                          <a:latin typeface="Cisalpin LT Std"/>
                          <a:ea typeface="Times New Roman"/>
                          <a:cs typeface="Times New Roman"/>
                        </a:rPr>
                        <a:t>no </a:t>
                      </a:r>
                      <a:r>
                        <a:rPr lang="en-GB" sz="1200" b="1" dirty="0">
                          <a:solidFill>
                            <a:srgbClr val="000000"/>
                          </a:solidFill>
                          <a:latin typeface="Cisalpin LT Std"/>
                          <a:ea typeface="Times New Roman"/>
                          <a:cs typeface="Times New Roman"/>
                        </a:rPr>
                        <a:t>work</a:t>
                      </a: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no work</a:t>
                      </a: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part time work</a:t>
                      </a: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smtClean="0">
                          <a:solidFill>
                            <a:srgbClr val="000000"/>
                          </a:solidFill>
                          <a:latin typeface="Cisalpin LT Std"/>
                          <a:ea typeface="Times New Roman"/>
                          <a:cs typeface="Times New Roman"/>
                        </a:rPr>
                        <a:t>Growth in poverty </a:t>
                      </a:r>
                      <a:r>
                        <a:rPr lang="en-GB" sz="1200" b="1" dirty="0">
                          <a:solidFill>
                            <a:srgbClr val="000000"/>
                          </a:solidFill>
                          <a:latin typeface="Cisalpin LT Std"/>
                          <a:ea typeface="Times New Roman"/>
                          <a:cs typeface="Times New Roman"/>
                        </a:rPr>
                        <a:t>line (BHC)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Change in BHC child poverty rate (ppts)</a:t>
                      </a: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1998–99</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2.4</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–3.8</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–5.5</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1999–00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9.3</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8.6</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9.3</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2000–01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13.4</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8.8</a:t>
                      </a:r>
                    </a:p>
                  </a:txBody>
                  <a:tcPr marL="0" marR="0" marT="0" marB="0">
                    <a:lnL>
                      <a:noFill/>
                    </a:lnL>
                    <a:lnR>
                      <a:noFill/>
                    </a:lnR>
                    <a:lnT>
                      <a:noFill/>
                    </a:lnT>
                    <a:lnB>
                      <a:noFill/>
                    </a:lnB>
                    <a:noFill/>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18.1</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2001–02</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9.1</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6.4</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7.2</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2002–03</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4.1</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3.2</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4.2</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2003–04</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8.6</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6.6</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7.4</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2004–05</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6.0</a:t>
                      </a:r>
                    </a:p>
                  </a:txBody>
                  <a:tcPr marL="0" marR="0" marT="0" marB="0">
                    <a:lnL w="12700" cap="flat" cmpd="sng" algn="ctr">
                      <a:solidFill>
                        <a:srgbClr val="000000"/>
                      </a:solidFill>
                      <a:prstDash val="solid"/>
                      <a:round/>
                      <a:headEnd type="none" w="med" len="med"/>
                      <a:tailEnd type="none" w="med" len="med"/>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4.6</a:t>
                      </a:r>
                    </a:p>
                  </a:txBody>
                  <a:tcPr marL="0" marR="0" marT="0" marB="0">
                    <a:lnL>
                      <a:noFill/>
                    </a:lnL>
                    <a:lnR>
                      <a:noFill/>
                    </a:lnR>
                    <a:lnT>
                      <a:noFill/>
                    </a:lnT>
                    <a:lnB>
                      <a:noFill/>
                    </a:lnB>
                    <a:no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5.0</a:t>
                      </a:r>
                    </a:p>
                  </a:txBody>
                  <a:tcPr marL="0" marR="0" marT="0" marB="0">
                    <a:lnL>
                      <a:noFill/>
                    </a:lnL>
                    <a:lnR w="12700" cap="flat" cmpd="sng" algn="ctr">
                      <a:solidFill>
                        <a:srgbClr val="000000"/>
                      </a:solidFill>
                      <a:prstDash val="solid"/>
                      <a:round/>
                      <a:headEnd type="none" w="med" len="med"/>
                      <a:tailEnd type="none" w="med" len="med"/>
                    </a:lnR>
                    <a:lnT>
                      <a:noFill/>
                    </a:lnT>
                    <a:lnB>
                      <a:noFill/>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2005–06</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2.5</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2.0</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2006–07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3.1</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2.7</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2007–08</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3.7</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3.3</a:t>
                      </a:r>
                    </a:p>
                  </a:txBody>
                  <a:tcPr marL="0" marR="0" marT="0" marB="0">
                    <a:lnL>
                      <a:noFill/>
                    </a:lnL>
                    <a:lnR>
                      <a:noFill/>
                    </a:lnR>
                    <a:lnT>
                      <a:noFill/>
                    </a:lnT>
                    <a:lnB>
                      <a:noFill/>
                    </a:lnB>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3.7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dirty="0">
                          <a:solidFill>
                            <a:srgbClr val="000000"/>
                          </a:solidFill>
                          <a:latin typeface="Cisalpin LT Std"/>
                          <a:ea typeface="Times New Roman"/>
                          <a:cs typeface="Times New Roman"/>
                        </a:rPr>
                        <a:t>2008–09</a:t>
                      </a: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a:solidFill>
                            <a:srgbClr val="000000"/>
                          </a:solidFill>
                          <a:latin typeface="Cisalpin LT Std"/>
                          <a:ea typeface="Times New Roman"/>
                          <a:cs typeface="Arial"/>
                        </a:rPr>
                        <a:t>6.9</a:t>
                      </a: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r>
                        <a:rPr lang="en-GB" sz="1200">
                          <a:solidFill>
                            <a:srgbClr val="000000"/>
                          </a:solidFill>
                          <a:latin typeface="Cisalpin LT Std"/>
                          <a:ea typeface="Times New Roman"/>
                          <a:cs typeface="Arial"/>
                        </a:rPr>
                        <a:t>5.4</a:t>
                      </a:r>
                      <a:endParaRPr lang="en-GB" sz="12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r>
                        <a:rPr lang="en-GB" sz="1200" dirty="0">
                          <a:solidFill>
                            <a:srgbClr val="000000"/>
                          </a:solidFill>
                          <a:latin typeface="Cisalpin LT Std"/>
                          <a:ea typeface="Times New Roman"/>
                          <a:cs typeface="Arial"/>
                        </a:rPr>
                        <a:t>6.2</a:t>
                      </a: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lnSpc>
                          <a:spcPct val="115000"/>
                        </a:lnSpc>
                        <a:spcAft>
                          <a:spcPts val="300"/>
                        </a:spcAft>
                      </a:pP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endParaRPr lang="en-GB" sz="1200" dirty="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 growth in nominal entitlements to state support for example families with children</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517232"/>
            <a:ext cx="7488832"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 Calculations using the IFS tax and benefit micro-simulation model, TAXBEN.</a:t>
            </a:r>
          </a:p>
          <a:p>
            <a:pPr lvl="0" eaLnBrk="1" hangingPunct="1"/>
            <a:r>
              <a:rPr lang="en-GB" sz="1000" baseline="0" dirty="0" smtClean="0">
                <a:solidFill>
                  <a:srgbClr val="000000"/>
                </a:solidFill>
                <a:latin typeface="Cisalpin LT Std" pitchFamily="50" charset="0"/>
                <a:cs typeface="Times New Roman" pitchFamily="18" charset="0"/>
              </a:rPr>
              <a:t>Notes: The table shows annual changes in maximum entitlements to benefits assuming no private income (except the working lone parent, who is assumed to earn an amount that is below the personal income tax allowance and the primary threshold for National Insurance contributions) ignoring housing benefit and council tax benefit and the value of free school meals. Shaded cells mark instances where entitlements grew faster than the BHC poverty line.</a:t>
            </a:r>
            <a:endParaRPr kumimoji="0" lang="en-GB" sz="1800" b="0" i="0" u="none" strike="noStrike" cap="none" normalizeH="0" baseline="0" dirty="0" smtClean="0">
              <a:ln>
                <a:noFill/>
              </a:ln>
              <a:solidFill>
                <a:schemeClr val="tx1"/>
              </a:solidFill>
              <a:effectLst/>
              <a:latin typeface="Arial" pitchFamily="34" charset="0"/>
            </a:endParaRP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10" name="Table 9"/>
          <p:cNvGraphicFramePr>
            <a:graphicFrameLocks noGrp="1"/>
          </p:cNvGraphicFramePr>
          <p:nvPr/>
        </p:nvGraphicFramePr>
        <p:xfrm>
          <a:off x="755576" y="1052741"/>
          <a:ext cx="7416824" cy="4464494"/>
        </p:xfrm>
        <a:graphic>
          <a:graphicData uri="http://schemas.openxmlformats.org/drawingml/2006/table">
            <a:tbl>
              <a:tblPr/>
              <a:tblGrid>
                <a:gridCol w="1146268"/>
                <a:gridCol w="1377361"/>
                <a:gridCol w="1377361"/>
                <a:gridCol w="1377361"/>
                <a:gridCol w="912875"/>
                <a:gridCol w="1225598"/>
              </a:tblGrid>
              <a:tr h="857451">
                <a:tc>
                  <a:txBody>
                    <a:bodyPr/>
                    <a:lstStyle/>
                    <a:p>
                      <a:pPr>
                        <a:lnSpc>
                          <a:spcPct val="115000"/>
                        </a:lnSpc>
                        <a:spcAft>
                          <a:spcPts val="300"/>
                        </a:spcAft>
                      </a:pPr>
                      <a:endParaRPr lang="en-GB" sz="12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a:solidFill>
                            <a:srgbClr val="000000"/>
                          </a:solidFill>
                          <a:latin typeface="Cisalpin LT Std"/>
                          <a:ea typeface="Times New Roman"/>
                          <a:cs typeface="Times New Roman"/>
                        </a:rPr>
                        <a:t>Couple,</a:t>
                      </a:r>
                      <a:br>
                        <a:rPr lang="en-GB" sz="1200" b="1" dirty="0">
                          <a:solidFill>
                            <a:srgbClr val="000000"/>
                          </a:solidFill>
                          <a:latin typeface="Cisalpin LT Std"/>
                          <a:ea typeface="Times New Roman"/>
                          <a:cs typeface="Times New Roman"/>
                        </a:rPr>
                      </a:br>
                      <a:r>
                        <a:rPr lang="en-GB" sz="1200" b="1" dirty="0">
                          <a:solidFill>
                            <a:srgbClr val="000000"/>
                          </a:solidFill>
                          <a:latin typeface="Cisalpin LT Std"/>
                          <a:ea typeface="Times New Roman"/>
                          <a:cs typeface="Times New Roman"/>
                        </a:rPr>
                        <a:t>3 children,</a:t>
                      </a:r>
                      <a:br>
                        <a:rPr lang="en-GB" sz="1200" b="1" dirty="0">
                          <a:solidFill>
                            <a:srgbClr val="000000"/>
                          </a:solidFill>
                          <a:latin typeface="Cisalpin LT Std"/>
                          <a:ea typeface="Times New Roman"/>
                          <a:cs typeface="Times New Roman"/>
                        </a:rPr>
                      </a:br>
                      <a:r>
                        <a:rPr lang="en-GB" sz="1200" b="1" dirty="0" smtClean="0">
                          <a:solidFill>
                            <a:srgbClr val="000000"/>
                          </a:solidFill>
                          <a:latin typeface="Cisalpin LT Std"/>
                          <a:ea typeface="Times New Roman"/>
                          <a:cs typeface="Times New Roman"/>
                        </a:rPr>
                        <a:t>no </a:t>
                      </a:r>
                      <a:r>
                        <a:rPr lang="en-GB" sz="1200" b="1" dirty="0">
                          <a:solidFill>
                            <a:srgbClr val="000000"/>
                          </a:solidFill>
                          <a:latin typeface="Cisalpin LT Std"/>
                          <a:ea typeface="Times New Roman"/>
                          <a:cs typeface="Times New Roman"/>
                        </a:rPr>
                        <a:t>work</a:t>
                      </a: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no work</a:t>
                      </a:r>
                    </a:p>
                  </a:txBody>
                  <a:tcPr marL="0" marR="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Lone parent,</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1 child,</a:t>
                      </a:r>
                      <a:br>
                        <a:rPr lang="en-GB" sz="1200" b="1">
                          <a:solidFill>
                            <a:srgbClr val="000000"/>
                          </a:solidFill>
                          <a:latin typeface="Cisalpin LT Std"/>
                          <a:ea typeface="Times New Roman"/>
                          <a:cs typeface="Times New Roman"/>
                        </a:rPr>
                      </a:br>
                      <a:r>
                        <a:rPr lang="en-GB" sz="1200" b="1">
                          <a:solidFill>
                            <a:srgbClr val="000000"/>
                          </a:solidFill>
                          <a:latin typeface="Cisalpin LT Std"/>
                          <a:ea typeface="Times New Roman"/>
                          <a:cs typeface="Times New Roman"/>
                        </a:rPr>
                        <a:t>part time work</a:t>
                      </a: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dirty="0" smtClean="0">
                          <a:solidFill>
                            <a:srgbClr val="000000"/>
                          </a:solidFill>
                          <a:latin typeface="Cisalpin LT Std"/>
                          <a:ea typeface="Times New Roman"/>
                          <a:cs typeface="Times New Roman"/>
                        </a:rPr>
                        <a:t>Growth in poverty </a:t>
                      </a:r>
                      <a:r>
                        <a:rPr lang="en-GB" sz="1200" b="1" dirty="0">
                          <a:solidFill>
                            <a:srgbClr val="000000"/>
                          </a:solidFill>
                          <a:latin typeface="Cisalpin LT Std"/>
                          <a:ea typeface="Times New Roman"/>
                          <a:cs typeface="Times New Roman"/>
                        </a:rPr>
                        <a:t>line (BHC)</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b="1">
                          <a:solidFill>
                            <a:srgbClr val="000000"/>
                          </a:solidFill>
                          <a:latin typeface="Cisalpin LT Std"/>
                          <a:ea typeface="Times New Roman"/>
                          <a:cs typeface="Times New Roman"/>
                        </a:rPr>
                        <a:t>Change in BHC child poverty rate (ppts)</a:t>
                      </a: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1998–99</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2.4</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–3.8</a:t>
                      </a:r>
                    </a:p>
                  </a:txBody>
                  <a:tcPr marL="0" marR="0" marT="0" marB="0">
                    <a:lnL>
                      <a:noFill/>
                    </a:lnL>
                    <a:lnR>
                      <a:noFill/>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–5.5</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0000"/>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-0.9</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1999–00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9.3</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8.6</a:t>
                      </a:r>
                    </a:p>
                  </a:txBody>
                  <a:tcPr marL="0" marR="0" marT="0" marB="0">
                    <a:lnL>
                      <a:noFill/>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9.3</a:t>
                      </a: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-0.4</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2000–01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13.4</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8.8</a:t>
                      </a:r>
                    </a:p>
                  </a:txBody>
                  <a:tcPr marL="0" marR="0" marT="0" marB="0">
                    <a:lnL>
                      <a:noFill/>
                    </a:lnL>
                    <a:lnR>
                      <a:noFill/>
                    </a:lnR>
                    <a:lnT>
                      <a:noFill/>
                    </a:lnT>
                    <a:lnB>
                      <a:noFill/>
                    </a:lnB>
                    <a:solidFill>
                      <a:srgbClr val="D9D9D9"/>
                    </a:solidFill>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18.1</a:t>
                      </a: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-2.3</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2001–02</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9.1</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6.4</a:t>
                      </a:r>
                    </a:p>
                  </a:txBody>
                  <a:tcPr marL="0" marR="0" marT="0" marB="0">
                    <a:lnL>
                      <a:noFill/>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7.2</a:t>
                      </a: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-0.2</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2002–03</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4.1</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3.2</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4.2</a:t>
                      </a: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-0.5</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2003–04</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8.6</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6.6</a:t>
                      </a:r>
                    </a:p>
                  </a:txBody>
                  <a:tcPr marL="0" marR="0" marT="0" marB="0">
                    <a:lnL>
                      <a:noFill/>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7.4</a:t>
                      </a: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-0.5</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2004–05</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6.0</a:t>
                      </a: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4.6</a:t>
                      </a:r>
                    </a:p>
                  </a:txBody>
                  <a:tcPr marL="0" marR="0" marT="0" marB="0">
                    <a:lnL>
                      <a:noFill/>
                    </a:lnL>
                    <a:lnR>
                      <a:noFill/>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5.0</a:t>
                      </a: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-0.8</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2005–06</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2.5</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2.0</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+0.7</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2006–07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3.1</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2.7</a:t>
                      </a:r>
                    </a:p>
                  </a:txBody>
                  <a:tcPr marL="0" marR="0" marT="0" marB="0">
                    <a:lnL>
                      <a:noFill/>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3.0</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+0.4</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a:solidFill>
                            <a:srgbClr val="000000"/>
                          </a:solidFill>
                          <a:latin typeface="Cisalpin LT Std"/>
                          <a:ea typeface="Times New Roman"/>
                          <a:cs typeface="Times New Roman"/>
                        </a:rPr>
                        <a:t>2007–08</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3.7</a:t>
                      </a: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3.3</a:t>
                      </a:r>
                    </a:p>
                  </a:txBody>
                  <a:tcPr marL="0" marR="0" marT="0" marB="0">
                    <a:lnL>
                      <a:noFill/>
                    </a:lnL>
                    <a:lnR>
                      <a:noFill/>
                    </a:lnR>
                    <a:lnT>
                      <a:noFill/>
                    </a:lnT>
                    <a:lnB>
                      <a:noFill/>
                    </a:lnB>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3.7</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300"/>
                        </a:spcAft>
                      </a:pPr>
                      <a:r>
                        <a:rPr lang="en-GB" sz="1200">
                          <a:solidFill>
                            <a:srgbClr val="000000"/>
                          </a:solidFill>
                          <a:latin typeface="Cisalpin LT Std"/>
                          <a:ea typeface="Times New Roman"/>
                          <a:cs typeface="Times New Roman"/>
                        </a:rPr>
                        <a:t>+0.2</a:t>
                      </a: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327913">
                <a:tc>
                  <a:txBody>
                    <a:bodyPr/>
                    <a:lstStyle/>
                    <a:p>
                      <a:pPr>
                        <a:lnSpc>
                          <a:spcPct val="115000"/>
                        </a:lnSpc>
                        <a:spcAft>
                          <a:spcPts val="300"/>
                        </a:spcAft>
                      </a:pPr>
                      <a:r>
                        <a:rPr lang="en-GB" sz="1200" dirty="0">
                          <a:solidFill>
                            <a:srgbClr val="000000"/>
                          </a:solidFill>
                          <a:latin typeface="Cisalpin LT Std"/>
                          <a:ea typeface="Times New Roman"/>
                          <a:cs typeface="Times New Roman"/>
                        </a:rPr>
                        <a:t>2008–09</a:t>
                      </a: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a:solidFill>
                            <a:srgbClr val="000000"/>
                          </a:solidFill>
                          <a:latin typeface="Cisalpin LT Std"/>
                          <a:ea typeface="Times New Roman"/>
                          <a:cs typeface="Arial"/>
                        </a:rPr>
                        <a:t>6.9</a:t>
                      </a: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Arial"/>
                        </a:rPr>
                        <a:t>5.4</a:t>
                      </a:r>
                      <a:endParaRPr lang="en-GB" sz="12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Arial"/>
                        </a:rPr>
                        <a:t>6.2</a:t>
                      </a: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300"/>
                        </a:spcAft>
                      </a:pPr>
                      <a:r>
                        <a:rPr lang="en-GB" sz="1200">
                          <a:solidFill>
                            <a:srgbClr val="000000"/>
                          </a:solidFill>
                          <a:latin typeface="Cisalpin LT Std"/>
                          <a:ea typeface="Times New Roman"/>
                          <a:cs typeface="Arial"/>
                        </a:rPr>
                        <a:t>3.6</a:t>
                      </a:r>
                      <a:endParaRPr lang="en-GB" sz="1200">
                        <a:solidFill>
                          <a:srgbClr val="000000"/>
                        </a:solidFill>
                        <a:latin typeface="Cisalpin LT St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300"/>
                        </a:spcAft>
                      </a:pPr>
                      <a:r>
                        <a:rPr lang="en-GB" sz="1200" dirty="0">
                          <a:solidFill>
                            <a:srgbClr val="000000"/>
                          </a:solidFill>
                          <a:latin typeface="Cisalpin LT Std"/>
                          <a:ea typeface="Times New Roman"/>
                          <a:cs typeface="Times New Roman"/>
                        </a:rPr>
                        <a:t>-0.7</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260648"/>
            <a:ext cx="7848600" cy="990600"/>
          </a:xfrm>
        </p:spPr>
        <p:txBody>
          <a:bodyPr/>
          <a:lstStyle/>
          <a:p>
            <a:r>
              <a:rPr lang="en-GB" dirty="0" smtClean="0">
                <a:latin typeface="Arial" pitchFamily="34" charset="0"/>
                <a:cs typeface="Arial" pitchFamily="34" charset="0"/>
              </a:rPr>
              <a:t>The (direct) impact on child poverty of direct tax and benefit reforms since 1998-99</a:t>
            </a:r>
            <a:endParaRPr lang="en-GB" dirty="0">
              <a:latin typeface="Arial" pitchFamily="34" charset="0"/>
              <a:cs typeface="Arial" pitchFamily="34" charset="0"/>
            </a:endParaRPr>
          </a:p>
        </p:txBody>
      </p:sp>
      <p:sp>
        <p:nvSpPr>
          <p:cNvPr id="9" name="TextBox 8"/>
          <p:cNvSpPr txBox="1"/>
          <p:nvPr/>
        </p:nvSpPr>
        <p:spPr>
          <a:xfrm>
            <a:off x="611560" y="1484784"/>
            <a:ext cx="7858180" cy="5647700"/>
          </a:xfrm>
          <a:prstGeom prst="rect">
            <a:avLst/>
          </a:prstGeom>
          <a:noFill/>
        </p:spPr>
        <p:txBody>
          <a:bodyPr wrap="square" rtlCol="0">
            <a:spAutoFit/>
          </a:bodyPr>
          <a:lstStyle/>
          <a:p>
            <a:pPr>
              <a:buFont typeface="Wingdings" pitchFamily="2" charset="2"/>
              <a:buChar char="Ø"/>
            </a:pPr>
            <a:r>
              <a:rPr lang="en-GB" sz="2100" baseline="0" dirty="0" smtClean="0"/>
              <a:t> We simulate child poverty in 2010-11 under various direct tax and benefit systems:</a:t>
            </a:r>
          </a:p>
          <a:p>
            <a:pPr>
              <a:buFont typeface="Wingdings" pitchFamily="2" charset="2"/>
              <a:buChar char="Ø"/>
            </a:pPr>
            <a:endParaRPr lang="en-GB" sz="2100" baseline="0" dirty="0" smtClean="0"/>
          </a:p>
          <a:p>
            <a:pPr marL="914400" lvl="1" indent="-457200">
              <a:buFont typeface="+mj-lt"/>
              <a:buAutoNum type="arabicPeriod"/>
            </a:pPr>
            <a:r>
              <a:rPr lang="en-GB" sz="1800" baseline="0" dirty="0" smtClean="0"/>
              <a:t>The actual 2010-11 system (‘baseline’ projection).</a:t>
            </a:r>
          </a:p>
          <a:p>
            <a:pPr marL="800100" lvl="1" indent="-342900">
              <a:buFont typeface="+mj-lt"/>
              <a:buAutoNum type="arabicPeriod"/>
            </a:pPr>
            <a:endParaRPr lang="en-GB" sz="1800" baseline="0" dirty="0" smtClean="0"/>
          </a:p>
          <a:p>
            <a:pPr marL="800100" lvl="1" indent="-342900">
              <a:buFont typeface="+mj-lt"/>
              <a:buAutoNum type="arabicPeriod"/>
            </a:pPr>
            <a:r>
              <a:rPr lang="en-GB" sz="1800" baseline="0" dirty="0" smtClean="0"/>
              <a:t>  The 2010-11 system as it would be if left unreformed since a 	particular year (‘counterfactual’ projections).</a:t>
            </a:r>
          </a:p>
          <a:p>
            <a:pPr>
              <a:buFont typeface="Wingdings" pitchFamily="2" charset="2"/>
              <a:buChar char="Ø"/>
            </a:pPr>
            <a:endParaRPr lang="en-GB" sz="1800" baseline="0" dirty="0" smtClean="0"/>
          </a:p>
          <a:p>
            <a:pPr>
              <a:buFont typeface="Wingdings" pitchFamily="2" charset="2"/>
              <a:buChar char="Ø"/>
            </a:pPr>
            <a:r>
              <a:rPr lang="en-GB" sz="2100" baseline="0" dirty="0" smtClean="0"/>
              <a:t> Comparing results from 1 and 2 gives estimate of </a:t>
            </a:r>
            <a:r>
              <a:rPr lang="en-GB" sz="2100" i="1" baseline="0" dirty="0" smtClean="0"/>
              <a:t>direct</a:t>
            </a:r>
            <a:r>
              <a:rPr lang="en-GB" sz="2100" baseline="0" dirty="0" smtClean="0"/>
              <a:t> impact (in 2010-11) of all reforms since that year.</a:t>
            </a:r>
          </a:p>
          <a:p>
            <a:pPr>
              <a:buFont typeface="Wingdings" pitchFamily="2" charset="2"/>
              <a:buChar char="Ø"/>
            </a:pPr>
            <a:endParaRPr lang="en-GB" sz="2100" baseline="0" dirty="0" smtClean="0"/>
          </a:p>
          <a:p>
            <a:pPr>
              <a:buFont typeface="Wingdings" pitchFamily="2" charset="2"/>
              <a:buChar char="Ø"/>
            </a:pPr>
            <a:r>
              <a:rPr lang="en-GB" sz="2100" baseline="0" dirty="0" smtClean="0"/>
              <a:t> We do this for each year since 1998-99.</a:t>
            </a:r>
          </a:p>
          <a:p>
            <a:pPr>
              <a:buFont typeface="Wingdings" pitchFamily="2" charset="2"/>
              <a:buChar char="Ø"/>
            </a:pPr>
            <a:endParaRPr lang="en-GB" sz="2100" baseline="0" dirty="0" smtClean="0"/>
          </a:p>
          <a:p>
            <a:pPr>
              <a:buFont typeface="Wingdings" pitchFamily="2" charset="2"/>
              <a:buChar char="Ø"/>
            </a:pPr>
            <a:r>
              <a:rPr lang="en-GB" sz="2100" baseline="0" dirty="0" smtClean="0"/>
              <a:t> Does not account for behavioural responses.</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p:txBody>
          <a:bodyPr/>
          <a:lstStyle/>
          <a:p>
            <a:r>
              <a:rPr lang="en-GB" dirty="0" smtClean="0">
                <a:latin typeface="Arial" pitchFamily="34" charset="0"/>
                <a:cs typeface="Arial" pitchFamily="34" charset="0"/>
              </a:rPr>
              <a:t>What if...?</a:t>
            </a:r>
            <a:endParaRPr lang="en-GB" dirty="0">
              <a:latin typeface="Arial" pitchFamily="34" charset="0"/>
              <a:cs typeface="Arial" pitchFamily="34" charset="0"/>
            </a:endParaRPr>
          </a:p>
        </p:txBody>
      </p:sp>
      <p:sp>
        <p:nvSpPr>
          <p:cNvPr id="9" name="TextBox 8"/>
          <p:cNvSpPr txBox="1"/>
          <p:nvPr/>
        </p:nvSpPr>
        <p:spPr>
          <a:xfrm>
            <a:off x="611560" y="1628800"/>
            <a:ext cx="7858180" cy="5324535"/>
          </a:xfrm>
          <a:prstGeom prst="rect">
            <a:avLst/>
          </a:prstGeom>
          <a:noFill/>
        </p:spPr>
        <p:txBody>
          <a:bodyPr wrap="square" rtlCol="0">
            <a:spAutoFit/>
          </a:bodyPr>
          <a:lstStyle/>
          <a:p>
            <a:pPr>
              <a:buFont typeface="Wingdings" pitchFamily="2" charset="2"/>
              <a:buChar char="Ø"/>
            </a:pPr>
            <a:r>
              <a:rPr lang="en-GB" sz="2100" baseline="0" dirty="0" smtClean="0"/>
              <a:t>  ...the direct tax and benefit system had not been reformed since 1998-99?</a:t>
            </a:r>
          </a:p>
          <a:p>
            <a:pPr>
              <a:buFont typeface="Wingdings" pitchFamily="2" charset="2"/>
              <a:buChar char="Ø"/>
            </a:pPr>
            <a:endParaRPr lang="en-GB" sz="2100" baseline="0" dirty="0" smtClean="0"/>
          </a:p>
          <a:p>
            <a:pPr>
              <a:buFont typeface="Wingdings" pitchFamily="2" charset="2"/>
              <a:buChar char="Ø"/>
            </a:pPr>
            <a:r>
              <a:rPr lang="en-GB" sz="2100" baseline="0" dirty="0" smtClean="0"/>
              <a:t> First have to define ‘no reform’. Definition will affect result!</a:t>
            </a:r>
          </a:p>
          <a:p>
            <a:pPr>
              <a:buFont typeface="Wingdings" pitchFamily="2" charset="2"/>
              <a:buChar char="Ø"/>
            </a:pPr>
            <a:endParaRPr lang="en-GB" sz="2100" baseline="0" dirty="0" smtClean="0"/>
          </a:p>
          <a:p>
            <a:pPr>
              <a:buFont typeface="Wingdings" pitchFamily="2" charset="2"/>
              <a:buChar char="Ø"/>
            </a:pPr>
            <a:r>
              <a:rPr lang="en-GB" sz="2100" baseline="0" dirty="0" smtClean="0"/>
              <a:t> A few reasonable possibilities. We use two:</a:t>
            </a:r>
          </a:p>
          <a:p>
            <a:pPr marL="914400" lvl="1" indent="-457200">
              <a:buFont typeface="Arial" pitchFamily="34" charset="0"/>
              <a:buChar char="•"/>
            </a:pPr>
            <a:endParaRPr lang="en-GB" sz="1800" baseline="0" dirty="0" smtClean="0"/>
          </a:p>
          <a:p>
            <a:pPr marL="914400" lvl="1" indent="-457200">
              <a:buFont typeface="Arial" pitchFamily="34" charset="0"/>
              <a:buChar char="•"/>
            </a:pPr>
            <a:r>
              <a:rPr lang="en-GB" sz="1800" b="1" baseline="0" dirty="0" smtClean="0"/>
              <a:t>1998-99 default </a:t>
            </a:r>
            <a:r>
              <a:rPr lang="en-GB" sz="1800" b="1" baseline="0" dirty="0" err="1" smtClean="0"/>
              <a:t>uprating</a:t>
            </a:r>
            <a:r>
              <a:rPr lang="en-GB" sz="1800" b="1" baseline="0" dirty="0" smtClean="0"/>
              <a:t> </a:t>
            </a:r>
            <a:r>
              <a:rPr lang="en-GB" sz="1800" baseline="0" dirty="0" smtClean="0"/>
              <a:t>- parameters of direct tax and benefit system </a:t>
            </a:r>
            <a:r>
              <a:rPr lang="en-GB" sz="1800" baseline="0" dirty="0" err="1" smtClean="0"/>
              <a:t>uprated</a:t>
            </a:r>
            <a:r>
              <a:rPr lang="en-GB" sz="1800" baseline="0" dirty="0" smtClean="0"/>
              <a:t> in way that was default in 1998-99.</a:t>
            </a:r>
          </a:p>
          <a:p>
            <a:pPr marL="914400" lvl="1" indent="-457200">
              <a:buFont typeface="Arial" pitchFamily="34" charset="0"/>
              <a:buChar char="•"/>
            </a:pPr>
            <a:endParaRPr lang="en-GB" sz="1800" baseline="0" dirty="0" smtClean="0"/>
          </a:p>
          <a:p>
            <a:pPr marL="914400" lvl="1" indent="-457200">
              <a:buFont typeface="Arial" pitchFamily="34" charset="0"/>
              <a:buChar char="•"/>
            </a:pPr>
            <a:r>
              <a:rPr lang="en-GB" sz="1800" b="1" baseline="0" dirty="0" smtClean="0"/>
              <a:t>GDP </a:t>
            </a:r>
            <a:r>
              <a:rPr lang="en-GB" sz="1800" b="1" baseline="0" dirty="0" err="1" smtClean="0"/>
              <a:t>uprating</a:t>
            </a:r>
            <a:r>
              <a:rPr lang="en-GB" sz="1800" b="1" baseline="0" dirty="0" smtClean="0"/>
              <a:t> </a:t>
            </a:r>
            <a:r>
              <a:rPr lang="en-GB" sz="1800" baseline="0" dirty="0" smtClean="0"/>
              <a:t>– all such parameters indexed to nominal GDP.</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Child poverty in UK in 2010-11 under various direct tax and benefit systems</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737805"/>
            <a:ext cx="7488832" cy="420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ct val="50000"/>
              </a:spcBef>
            </a:pPr>
            <a:r>
              <a:rPr lang="en-GB" sz="1600" dirty="0" smtClean="0">
                <a:solidFill>
                  <a:srgbClr val="000000"/>
                </a:solidFill>
              </a:rPr>
              <a:t>Source: authors’ calculations using Family Resources Survey 2007-08 and 2008-09, TAXBEN, and updates of the assumptions set out in Brewer, Browne, Joyce and Sutherland (2009).</a:t>
            </a: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p:cNvGraphicFramePr>
            <a:graphicFrameLocks noGrp="1"/>
          </p:cNvGraphicFramePr>
          <p:nvPr/>
        </p:nvGraphicFramePr>
        <p:xfrm>
          <a:off x="683568" y="1052736"/>
          <a:ext cx="7920879" cy="4680522"/>
        </p:xfrm>
        <a:graphic>
          <a:graphicData uri="http://schemas.openxmlformats.org/drawingml/2006/table">
            <a:tbl>
              <a:tblPr/>
              <a:tblGrid>
                <a:gridCol w="2880320"/>
                <a:gridCol w="1007248"/>
                <a:gridCol w="1344965"/>
                <a:gridCol w="1344965"/>
                <a:gridCol w="1343381"/>
              </a:tblGrid>
              <a:tr h="835384">
                <a:tc>
                  <a:txBody>
                    <a:bodyPr/>
                    <a:lstStyle/>
                    <a:p>
                      <a:pPr>
                        <a:spcAft>
                          <a:spcPts val="300"/>
                        </a:spcAft>
                      </a:pPr>
                      <a:r>
                        <a:rPr lang="en-GB" sz="1200" b="1" dirty="0">
                          <a:solidFill>
                            <a:srgbClr val="000000"/>
                          </a:solidFill>
                          <a:latin typeface="Cisalpin LT Std"/>
                          <a:ea typeface="Times New Roman"/>
                          <a:cs typeface="Times New Roman"/>
                        </a:rPr>
                        <a:t>Direct tax and benefit system in 2010–11</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4">
                  <a:txBody>
                    <a:bodyPr/>
                    <a:lstStyle/>
                    <a:p>
                      <a:pPr algn="ctr">
                        <a:spcAft>
                          <a:spcPts val="300"/>
                        </a:spcAft>
                      </a:pPr>
                      <a:r>
                        <a:rPr lang="en-GB" sz="1200" b="1" dirty="0">
                          <a:solidFill>
                            <a:srgbClr val="000000"/>
                          </a:solidFill>
                          <a:latin typeface="Cisalpin LT Std"/>
                          <a:ea typeface="Times New Roman"/>
                          <a:cs typeface="Times New Roman"/>
                        </a:rPr>
                        <a:t>Simulated child poverty in 2010–11 (BHC)</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spcAft>
                          <a:spcPts val="300"/>
                        </a:spcAft>
                      </a:pPr>
                      <a:r>
                        <a:rPr lang="en-GB" sz="1200" dirty="0" smtClean="0">
                          <a:solidFill>
                            <a:srgbClr val="000000"/>
                          </a:solidFill>
                          <a:latin typeface="Cisalpin LT Std"/>
                          <a:ea typeface="Times New Roman"/>
                          <a:cs typeface="Times New Roman"/>
                        </a:rPr>
                        <a:t>1998–99 </a:t>
                      </a:r>
                      <a:r>
                        <a:rPr lang="en-GB" sz="1200" dirty="0">
                          <a:solidFill>
                            <a:srgbClr val="000000"/>
                          </a:solidFill>
                          <a:latin typeface="Cisalpin LT Std"/>
                          <a:ea typeface="Times New Roman"/>
                          <a:cs typeface="Times New Roman"/>
                        </a:rPr>
                        <a:t>default </a:t>
                      </a:r>
                      <a:r>
                        <a:rPr lang="en-GB" sz="1200" dirty="0" err="1">
                          <a:solidFill>
                            <a:srgbClr val="000000"/>
                          </a:solidFill>
                          <a:latin typeface="Cisalpin LT Std"/>
                          <a:ea typeface="Times New Roman"/>
                          <a:cs typeface="Times New Roman"/>
                        </a:rPr>
                        <a:t>uprating</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GB"/>
                    </a:p>
                  </a:txBody>
                  <a:tcPr/>
                </a:tc>
                <a:tc gridSpan="2">
                  <a:txBody>
                    <a:bodyPr/>
                    <a:lstStyle/>
                    <a:p>
                      <a:pPr algn="ctr">
                        <a:spcAft>
                          <a:spcPts val="300"/>
                        </a:spcAft>
                      </a:pPr>
                      <a:r>
                        <a:rPr lang="en-GB" sz="1200">
                          <a:solidFill>
                            <a:srgbClr val="000000"/>
                          </a:solidFill>
                          <a:latin typeface="Cisalpin LT Std"/>
                          <a:ea typeface="Times New Roman"/>
                          <a:cs typeface="Times New Roman"/>
                        </a:rPr>
                        <a:t>GDP uprating</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Million</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542284">
                <a:tc>
                  <a:txBody>
                    <a:bodyPr/>
                    <a:lstStyle/>
                    <a:p>
                      <a:pP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542284">
                <a:tc>
                  <a:txBody>
                    <a:bodyPr/>
                    <a:lstStyle/>
                    <a:p>
                      <a:pP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42284">
                <a:tc>
                  <a:txBody>
                    <a:bodyPr/>
                    <a:lstStyle/>
                    <a:p>
                      <a:pP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66859">
                <a:tc>
                  <a:txBody>
                    <a:bodyPr/>
                    <a:lstStyle/>
                    <a:p>
                      <a:pPr>
                        <a:spcAft>
                          <a:spcPts val="300"/>
                        </a:spcAft>
                      </a:pPr>
                      <a:r>
                        <a:rPr lang="en-GB" sz="1200" b="1" dirty="0">
                          <a:solidFill>
                            <a:srgbClr val="000000"/>
                          </a:solidFill>
                          <a:latin typeface="Cisalpin LT Std"/>
                          <a:ea typeface="Times New Roman"/>
                          <a:cs typeface="Times New Roman"/>
                        </a:rPr>
                        <a:t>Actual 2010–11 system</a:t>
                      </a:r>
                      <a:endParaRPr lang="en-GB" sz="1000" b="1"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2.4</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dirty="0">
                          <a:solidFill>
                            <a:srgbClr val="000000"/>
                          </a:solidFill>
                          <a:latin typeface="Cisalpin LT Std"/>
                          <a:ea typeface="Times New Roman"/>
                          <a:cs typeface="Times New Roman"/>
                        </a:rPr>
                        <a:t>2.4</a:t>
                      </a:r>
                      <a:endParaRPr lang="en-GB" sz="1000" b="1"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r>
              <a:tr h="566859">
                <a:tc>
                  <a:txBody>
                    <a:bodyPr/>
                    <a:lstStyle/>
                    <a:p>
                      <a:pPr>
                        <a:spcAft>
                          <a:spcPts val="300"/>
                        </a:spcAft>
                      </a:pPr>
                      <a:r>
                        <a:rPr lang="en-GB" sz="1200" kern="1200" dirty="0" smtClean="0">
                          <a:solidFill>
                            <a:srgbClr val="000000"/>
                          </a:solidFill>
                          <a:latin typeface="Cisalpin LT Std"/>
                          <a:ea typeface="Times New Roman"/>
                          <a:cs typeface="Times New Roman"/>
                        </a:rPr>
                        <a:t>Memo: actual 1998-99 level</a:t>
                      </a:r>
                      <a:endParaRPr lang="en-GB" sz="1200" kern="12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89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16896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Child poverty in UK in 2010-11 under various direct tax and benefit systems</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737805"/>
            <a:ext cx="7488832" cy="420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ct val="50000"/>
              </a:spcBef>
            </a:pPr>
            <a:r>
              <a:rPr lang="en-GB" sz="1600" dirty="0" smtClean="0">
                <a:solidFill>
                  <a:srgbClr val="000000"/>
                </a:solidFill>
              </a:rPr>
              <a:t>Source: authors’ calculations using Family Resources Survey 2007-08 and 2008-09, TAXBEN, and updates of the assumptions set out in Brewer, Browne, Joyce and Sutherland (2009).</a:t>
            </a: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p:cNvGraphicFramePr>
            <a:graphicFrameLocks noGrp="1"/>
          </p:cNvGraphicFramePr>
          <p:nvPr/>
        </p:nvGraphicFramePr>
        <p:xfrm>
          <a:off x="683568" y="1052736"/>
          <a:ext cx="7920879" cy="4680522"/>
        </p:xfrm>
        <a:graphic>
          <a:graphicData uri="http://schemas.openxmlformats.org/drawingml/2006/table">
            <a:tbl>
              <a:tblPr/>
              <a:tblGrid>
                <a:gridCol w="2880320"/>
                <a:gridCol w="1007248"/>
                <a:gridCol w="1344965"/>
                <a:gridCol w="1344965"/>
                <a:gridCol w="1343381"/>
              </a:tblGrid>
              <a:tr h="835384">
                <a:tc>
                  <a:txBody>
                    <a:bodyPr/>
                    <a:lstStyle/>
                    <a:p>
                      <a:pPr>
                        <a:spcAft>
                          <a:spcPts val="300"/>
                        </a:spcAft>
                      </a:pPr>
                      <a:r>
                        <a:rPr lang="en-GB" sz="1200" b="1" dirty="0">
                          <a:solidFill>
                            <a:srgbClr val="000000"/>
                          </a:solidFill>
                          <a:latin typeface="Cisalpin LT Std"/>
                          <a:ea typeface="Times New Roman"/>
                          <a:cs typeface="Times New Roman"/>
                        </a:rPr>
                        <a:t>Direct tax and benefit system in 2010–11</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4">
                  <a:txBody>
                    <a:bodyPr/>
                    <a:lstStyle/>
                    <a:p>
                      <a:pPr algn="ctr">
                        <a:spcAft>
                          <a:spcPts val="300"/>
                        </a:spcAft>
                      </a:pPr>
                      <a:r>
                        <a:rPr lang="en-GB" sz="1200" b="1" dirty="0">
                          <a:solidFill>
                            <a:srgbClr val="000000"/>
                          </a:solidFill>
                          <a:latin typeface="Cisalpin LT Std"/>
                          <a:ea typeface="Times New Roman"/>
                          <a:cs typeface="Times New Roman"/>
                        </a:rPr>
                        <a:t>Simulated child poverty in 2010–11 (BHC)</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spcAft>
                          <a:spcPts val="300"/>
                        </a:spcAft>
                      </a:pPr>
                      <a:r>
                        <a:rPr lang="en-GB" sz="1200" dirty="0" smtClean="0">
                          <a:solidFill>
                            <a:srgbClr val="000000"/>
                          </a:solidFill>
                          <a:latin typeface="Cisalpin LT Std"/>
                          <a:ea typeface="Times New Roman"/>
                          <a:cs typeface="Times New Roman"/>
                        </a:rPr>
                        <a:t>1998–99 </a:t>
                      </a:r>
                      <a:r>
                        <a:rPr lang="en-GB" sz="1200" dirty="0">
                          <a:solidFill>
                            <a:srgbClr val="000000"/>
                          </a:solidFill>
                          <a:latin typeface="Cisalpin LT Std"/>
                          <a:ea typeface="Times New Roman"/>
                          <a:cs typeface="Times New Roman"/>
                        </a:rPr>
                        <a:t>default </a:t>
                      </a:r>
                      <a:r>
                        <a:rPr lang="en-GB" sz="1200" dirty="0" err="1">
                          <a:solidFill>
                            <a:srgbClr val="000000"/>
                          </a:solidFill>
                          <a:latin typeface="Cisalpin LT Std"/>
                          <a:ea typeface="Times New Roman"/>
                          <a:cs typeface="Times New Roman"/>
                        </a:rPr>
                        <a:t>uprating</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GB"/>
                    </a:p>
                  </a:txBody>
                  <a:tcPr/>
                </a:tc>
                <a:tc gridSpan="2">
                  <a:txBody>
                    <a:bodyPr/>
                    <a:lstStyle/>
                    <a:p>
                      <a:pPr algn="ctr">
                        <a:spcAft>
                          <a:spcPts val="300"/>
                        </a:spcAft>
                      </a:pPr>
                      <a:r>
                        <a:rPr lang="en-GB" sz="1200">
                          <a:solidFill>
                            <a:srgbClr val="000000"/>
                          </a:solidFill>
                          <a:latin typeface="Cisalpin LT Std"/>
                          <a:ea typeface="Times New Roman"/>
                          <a:cs typeface="Times New Roman"/>
                        </a:rPr>
                        <a:t>GDP uprating</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Million</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542284">
                <a:tc>
                  <a:txBody>
                    <a:bodyPr/>
                    <a:lstStyle/>
                    <a:p>
                      <a:pPr>
                        <a:spcAft>
                          <a:spcPts val="300"/>
                        </a:spcAft>
                      </a:pPr>
                      <a:r>
                        <a:rPr lang="en-GB" sz="1200" dirty="0">
                          <a:solidFill>
                            <a:srgbClr val="000000"/>
                          </a:solidFill>
                          <a:latin typeface="Cisalpin LT Std"/>
                          <a:ea typeface="Times New Roman"/>
                          <a:cs typeface="Times New Roman"/>
                        </a:rPr>
                        <a:t>1998–99 </a:t>
                      </a:r>
                      <a:r>
                        <a:rPr lang="en-GB" sz="1200" dirty="0" err="1">
                          <a:solidFill>
                            <a:srgbClr val="000000"/>
                          </a:solidFill>
                          <a:latin typeface="Cisalpin LT Std"/>
                          <a:ea typeface="Times New Roman"/>
                          <a:cs typeface="Times New Roman"/>
                        </a:rPr>
                        <a:t>uprated</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a:solidFill>
                            <a:srgbClr val="000000"/>
                          </a:solidFill>
                          <a:latin typeface="Cisalpin LT Std"/>
                          <a:ea typeface="Times New Roman"/>
                          <a:cs typeface="Times New Roman"/>
                        </a:rPr>
                        <a:t>31.8</a:t>
                      </a: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4.2</a:t>
                      </a: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28.2</a:t>
                      </a: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a:solidFill>
                            <a:srgbClr val="000000"/>
                          </a:solidFill>
                          <a:latin typeface="Cisalpin LT Std"/>
                          <a:ea typeface="Times New Roman"/>
                          <a:cs typeface="Times New Roman"/>
                        </a:rPr>
                        <a:t>3.7</a:t>
                      </a:r>
                      <a:endParaRPr lang="en-GB" sz="100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542284">
                <a:tc>
                  <a:txBody>
                    <a:bodyPr/>
                    <a:lstStyle/>
                    <a:p>
                      <a:pP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42284">
                <a:tc>
                  <a:txBody>
                    <a:bodyPr/>
                    <a:lstStyle/>
                    <a:p>
                      <a:pP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66859">
                <a:tc>
                  <a:txBody>
                    <a:bodyPr/>
                    <a:lstStyle/>
                    <a:p>
                      <a:pPr>
                        <a:spcAft>
                          <a:spcPts val="300"/>
                        </a:spcAft>
                      </a:pPr>
                      <a:r>
                        <a:rPr lang="en-GB" sz="1200" b="1" dirty="0">
                          <a:solidFill>
                            <a:srgbClr val="000000"/>
                          </a:solidFill>
                          <a:latin typeface="Cisalpin LT Std"/>
                          <a:ea typeface="Times New Roman"/>
                          <a:cs typeface="Times New Roman"/>
                        </a:rPr>
                        <a:t>Actual 2010–11 system</a:t>
                      </a:r>
                      <a:endParaRPr lang="en-GB" sz="1000" b="1"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2.4</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dirty="0">
                          <a:solidFill>
                            <a:srgbClr val="000000"/>
                          </a:solidFill>
                          <a:latin typeface="Cisalpin LT Std"/>
                          <a:ea typeface="Times New Roman"/>
                          <a:cs typeface="Times New Roman"/>
                        </a:rPr>
                        <a:t>2.4</a:t>
                      </a:r>
                      <a:endParaRPr lang="en-GB" sz="1000" b="1"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r>
              <a:tr h="566859">
                <a:tc>
                  <a:txBody>
                    <a:bodyPr/>
                    <a:lstStyle/>
                    <a:p>
                      <a:pPr>
                        <a:spcAft>
                          <a:spcPts val="300"/>
                        </a:spcAft>
                      </a:pPr>
                      <a:r>
                        <a:rPr lang="en-GB" sz="1200" kern="1200" dirty="0" smtClean="0">
                          <a:solidFill>
                            <a:srgbClr val="000000"/>
                          </a:solidFill>
                          <a:latin typeface="Cisalpin LT Std"/>
                          <a:ea typeface="Times New Roman"/>
                          <a:cs typeface="Times New Roman"/>
                        </a:rPr>
                        <a:t>Memo: actual 1998-99 level</a:t>
                      </a:r>
                      <a:endParaRPr lang="en-GB" sz="1200" kern="12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571472" y="0"/>
            <a:ext cx="7848600" cy="990600"/>
          </a:xfrm>
        </p:spPr>
        <p:txBody>
          <a:bodyPr/>
          <a:lstStyle/>
          <a:p>
            <a:r>
              <a:rPr lang="en-GB" dirty="0" smtClean="0">
                <a:latin typeface="Arial" pitchFamily="34" charset="0"/>
                <a:cs typeface="Arial" pitchFamily="34" charset="0"/>
              </a:rPr>
              <a:t>Overview</a:t>
            </a:r>
            <a:endParaRPr lang="en-GB" dirty="0">
              <a:latin typeface="Arial" pitchFamily="34" charset="0"/>
              <a:cs typeface="Arial" pitchFamily="34" charset="0"/>
            </a:endParaRPr>
          </a:p>
        </p:txBody>
      </p:sp>
      <p:sp>
        <p:nvSpPr>
          <p:cNvPr id="9" name="TextBox 8"/>
          <p:cNvSpPr txBox="1"/>
          <p:nvPr/>
        </p:nvSpPr>
        <p:spPr>
          <a:xfrm>
            <a:off x="683568" y="1340768"/>
            <a:ext cx="7858180" cy="5119350"/>
          </a:xfrm>
          <a:prstGeom prst="rect">
            <a:avLst/>
          </a:prstGeom>
          <a:noFill/>
        </p:spPr>
        <p:txBody>
          <a:bodyPr wrap="square" rtlCol="0">
            <a:spAutoFit/>
          </a:bodyPr>
          <a:lstStyle/>
          <a:p>
            <a:pPr marL="457200" indent="-457200">
              <a:buFont typeface="Wingdings" pitchFamily="2" charset="2"/>
              <a:buChar char="Ø"/>
            </a:pPr>
            <a:r>
              <a:rPr lang="en-GB" sz="2400" b="1" baseline="0" dirty="0" smtClean="0"/>
              <a:t>Background</a:t>
            </a:r>
          </a:p>
          <a:p>
            <a:pPr marL="457200" indent="-457200">
              <a:buFont typeface="Wingdings" pitchFamily="2" charset="2"/>
              <a:buChar char="Ø"/>
            </a:pPr>
            <a:endParaRPr lang="en-GB" sz="2400" b="1" baseline="0" dirty="0" smtClean="0"/>
          </a:p>
          <a:p>
            <a:pPr marL="457200" indent="-457200">
              <a:buFont typeface="Wingdings" pitchFamily="2" charset="2"/>
              <a:buChar char="Ø"/>
            </a:pPr>
            <a:r>
              <a:rPr lang="en-GB" sz="2400" b="1" baseline="0" dirty="0" smtClean="0"/>
              <a:t>Child poverty trends</a:t>
            </a:r>
          </a:p>
          <a:p>
            <a:pPr marL="457200" indent="-457200">
              <a:buFont typeface="Wingdings" pitchFamily="2" charset="2"/>
              <a:buChar char="Ø"/>
            </a:pPr>
            <a:endParaRPr lang="en-GB" sz="2400" b="1" baseline="0" dirty="0" smtClean="0"/>
          </a:p>
          <a:p>
            <a:pPr marL="457200" indent="-457200">
              <a:buFont typeface="Wingdings" pitchFamily="2" charset="2"/>
              <a:buChar char="Ø"/>
            </a:pPr>
            <a:r>
              <a:rPr lang="en-GB" sz="2400" b="1" baseline="0" dirty="0" smtClean="0"/>
              <a:t>Explaining the trends</a:t>
            </a:r>
          </a:p>
          <a:p>
            <a:pPr marL="457200" indent="-457200">
              <a:buFont typeface="+mj-lt"/>
              <a:buAutoNum type="arabicPeriod"/>
            </a:pPr>
            <a:endParaRPr lang="en-GB" sz="2400" b="1" baseline="0" dirty="0" smtClean="0"/>
          </a:p>
          <a:p>
            <a:pPr marL="914400" lvl="1" indent="-457200">
              <a:buFont typeface="Wingdings" pitchFamily="2" charset="2"/>
              <a:buChar char="§"/>
            </a:pPr>
            <a:r>
              <a:rPr lang="en-GB" sz="2000" b="1" baseline="0" dirty="0" smtClean="0"/>
              <a:t>The effects of tax and benefit reforms</a:t>
            </a:r>
          </a:p>
          <a:p>
            <a:pPr marL="914400" lvl="1" indent="-457200">
              <a:buFont typeface="Wingdings" pitchFamily="2" charset="2"/>
              <a:buChar char="§"/>
            </a:pPr>
            <a:endParaRPr lang="en-GB" sz="2000" b="1" baseline="0" dirty="0" smtClean="0"/>
          </a:p>
          <a:p>
            <a:pPr marL="914400" lvl="1" indent="-457200">
              <a:buFont typeface="Wingdings" pitchFamily="2" charset="2"/>
              <a:buChar char="§"/>
            </a:pPr>
            <a:r>
              <a:rPr lang="en-GB" sz="2000" b="1" baseline="0" dirty="0" smtClean="0"/>
              <a:t>Subgroup analysis</a:t>
            </a:r>
          </a:p>
          <a:p>
            <a:pPr lvl="1"/>
            <a:endParaRPr lang="en-GB" sz="2400" b="1" baseline="0" dirty="0" smtClean="0"/>
          </a:p>
          <a:p>
            <a:pPr marL="457200" indent="-457200">
              <a:buFont typeface="Wingdings" pitchFamily="2" charset="2"/>
              <a:buChar char="Ø"/>
            </a:pPr>
            <a:r>
              <a:rPr lang="en-GB" sz="2400" b="1" baseline="0" dirty="0" smtClean="0"/>
              <a:t>Conclusions</a:t>
            </a:r>
            <a:endParaRPr lang="en-GB" sz="2400" baseline="0" dirty="0" smtClean="0"/>
          </a:p>
          <a:p>
            <a:pPr>
              <a:buFont typeface="Wingdings" pitchFamily="2" charset="2"/>
              <a:buChar char="Ø"/>
            </a:pPr>
            <a:endParaRPr lang="en-GB" sz="1600" baseline="0" dirty="0" smtClean="0"/>
          </a:p>
          <a:p>
            <a:pPr>
              <a:buFont typeface="Wingdings" pitchFamily="2" charset="2"/>
              <a:buChar char="Ø"/>
            </a:pPr>
            <a:endParaRPr lang="en-GB" sz="1600" baseline="0" dirty="0" smtClean="0"/>
          </a:p>
          <a:p>
            <a:pPr>
              <a:buFont typeface="Wingdings" pitchFamily="2" charset="2"/>
              <a:buChar char="Ø"/>
            </a:pPr>
            <a:endParaRPr lang="en-GB" sz="1600" baseline="0" dirty="0" smtClean="0"/>
          </a:p>
          <a:p>
            <a:endParaRPr lang="en-GB" sz="1600" baseline="0" dirty="0" smtClean="0"/>
          </a:p>
          <a:p>
            <a:endParaRPr lang="en-GB" sz="1600"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Child poverty in UK in 2010-11 under various direct tax and benefit systems</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737805"/>
            <a:ext cx="7488832" cy="420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ct val="50000"/>
              </a:spcBef>
            </a:pPr>
            <a:r>
              <a:rPr lang="en-GB" sz="1600" dirty="0" smtClean="0">
                <a:solidFill>
                  <a:srgbClr val="000000"/>
                </a:solidFill>
              </a:rPr>
              <a:t>Source: authors’ calculations using Family Resources Survey 2007-08 and 2008-09, TAXBEN, and updates of the assumptions set out in Brewer, Browne, Joyce and Sutherland (2009).</a:t>
            </a: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p:cNvGraphicFramePr>
            <a:graphicFrameLocks noGrp="1"/>
          </p:cNvGraphicFramePr>
          <p:nvPr/>
        </p:nvGraphicFramePr>
        <p:xfrm>
          <a:off x="683568" y="1052736"/>
          <a:ext cx="7920879" cy="4680522"/>
        </p:xfrm>
        <a:graphic>
          <a:graphicData uri="http://schemas.openxmlformats.org/drawingml/2006/table">
            <a:tbl>
              <a:tblPr/>
              <a:tblGrid>
                <a:gridCol w="2880320"/>
                <a:gridCol w="1007248"/>
                <a:gridCol w="1344965"/>
                <a:gridCol w="1344965"/>
                <a:gridCol w="1343381"/>
              </a:tblGrid>
              <a:tr h="835384">
                <a:tc>
                  <a:txBody>
                    <a:bodyPr/>
                    <a:lstStyle/>
                    <a:p>
                      <a:pPr>
                        <a:spcAft>
                          <a:spcPts val="300"/>
                        </a:spcAft>
                      </a:pPr>
                      <a:r>
                        <a:rPr lang="en-GB" sz="1200" b="1" dirty="0">
                          <a:solidFill>
                            <a:srgbClr val="000000"/>
                          </a:solidFill>
                          <a:latin typeface="Cisalpin LT Std"/>
                          <a:ea typeface="Times New Roman"/>
                          <a:cs typeface="Times New Roman"/>
                        </a:rPr>
                        <a:t>Direct tax and benefit system in 2010–11</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4">
                  <a:txBody>
                    <a:bodyPr/>
                    <a:lstStyle/>
                    <a:p>
                      <a:pPr algn="ctr">
                        <a:spcAft>
                          <a:spcPts val="300"/>
                        </a:spcAft>
                      </a:pPr>
                      <a:r>
                        <a:rPr lang="en-GB" sz="1200" b="1" dirty="0">
                          <a:solidFill>
                            <a:srgbClr val="000000"/>
                          </a:solidFill>
                          <a:latin typeface="Cisalpin LT Std"/>
                          <a:ea typeface="Times New Roman"/>
                          <a:cs typeface="Times New Roman"/>
                        </a:rPr>
                        <a:t>Simulated child poverty in 2010–11 (BHC)</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spcAft>
                          <a:spcPts val="300"/>
                        </a:spcAft>
                      </a:pPr>
                      <a:r>
                        <a:rPr lang="en-GB" sz="1200" dirty="0" smtClean="0">
                          <a:solidFill>
                            <a:srgbClr val="000000"/>
                          </a:solidFill>
                          <a:latin typeface="Cisalpin LT Std"/>
                          <a:ea typeface="Times New Roman"/>
                          <a:cs typeface="Times New Roman"/>
                        </a:rPr>
                        <a:t>1998–99 </a:t>
                      </a:r>
                      <a:r>
                        <a:rPr lang="en-GB" sz="1200" dirty="0">
                          <a:solidFill>
                            <a:srgbClr val="000000"/>
                          </a:solidFill>
                          <a:latin typeface="Cisalpin LT Std"/>
                          <a:ea typeface="Times New Roman"/>
                          <a:cs typeface="Times New Roman"/>
                        </a:rPr>
                        <a:t>default </a:t>
                      </a:r>
                      <a:r>
                        <a:rPr lang="en-GB" sz="1200" dirty="0" err="1">
                          <a:solidFill>
                            <a:srgbClr val="000000"/>
                          </a:solidFill>
                          <a:latin typeface="Cisalpin LT Std"/>
                          <a:ea typeface="Times New Roman"/>
                          <a:cs typeface="Times New Roman"/>
                        </a:rPr>
                        <a:t>uprating</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GB"/>
                    </a:p>
                  </a:txBody>
                  <a:tcPr/>
                </a:tc>
                <a:tc gridSpan="2">
                  <a:txBody>
                    <a:bodyPr/>
                    <a:lstStyle/>
                    <a:p>
                      <a:pPr algn="ctr">
                        <a:spcAft>
                          <a:spcPts val="300"/>
                        </a:spcAft>
                      </a:pPr>
                      <a:r>
                        <a:rPr lang="en-GB" sz="1200">
                          <a:solidFill>
                            <a:srgbClr val="000000"/>
                          </a:solidFill>
                          <a:latin typeface="Cisalpin LT Std"/>
                          <a:ea typeface="Times New Roman"/>
                          <a:cs typeface="Times New Roman"/>
                        </a:rPr>
                        <a:t>GDP uprating</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Million</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542284">
                <a:tc>
                  <a:txBody>
                    <a:bodyPr/>
                    <a:lstStyle/>
                    <a:p>
                      <a:pPr>
                        <a:spcAft>
                          <a:spcPts val="300"/>
                        </a:spcAft>
                      </a:pPr>
                      <a:r>
                        <a:rPr lang="en-GB" sz="1200" dirty="0">
                          <a:solidFill>
                            <a:srgbClr val="000000"/>
                          </a:solidFill>
                          <a:latin typeface="Cisalpin LT Std"/>
                          <a:ea typeface="Times New Roman"/>
                          <a:cs typeface="Times New Roman"/>
                        </a:rPr>
                        <a:t>1998–99 </a:t>
                      </a:r>
                      <a:r>
                        <a:rPr lang="en-GB" sz="1200" dirty="0" err="1">
                          <a:solidFill>
                            <a:srgbClr val="000000"/>
                          </a:solidFill>
                          <a:latin typeface="Cisalpin LT Std"/>
                          <a:ea typeface="Times New Roman"/>
                          <a:cs typeface="Times New Roman"/>
                        </a:rPr>
                        <a:t>uprated</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a:solidFill>
                            <a:srgbClr val="000000"/>
                          </a:solidFill>
                          <a:latin typeface="Cisalpin LT Std"/>
                          <a:ea typeface="Times New Roman"/>
                          <a:cs typeface="Times New Roman"/>
                        </a:rPr>
                        <a:t>31.8</a:t>
                      </a: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4.2</a:t>
                      </a: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28.2</a:t>
                      </a: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a:solidFill>
                            <a:srgbClr val="000000"/>
                          </a:solidFill>
                          <a:latin typeface="Cisalpin LT Std"/>
                          <a:ea typeface="Times New Roman"/>
                          <a:cs typeface="Times New Roman"/>
                        </a:rPr>
                        <a:t>3.7</a:t>
                      </a:r>
                      <a:endParaRPr lang="en-GB" sz="100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542284">
                <a:tc>
                  <a:txBody>
                    <a:bodyPr/>
                    <a:lstStyle/>
                    <a:p>
                      <a:pPr>
                        <a:spcAft>
                          <a:spcPts val="300"/>
                        </a:spcAft>
                      </a:pPr>
                      <a:r>
                        <a:rPr lang="en-GB" sz="1200">
                          <a:solidFill>
                            <a:srgbClr val="000000"/>
                          </a:solidFill>
                          <a:latin typeface="Cisalpin LT Std"/>
                          <a:ea typeface="Times New Roman"/>
                          <a:cs typeface="Times New Roman"/>
                        </a:rPr>
                        <a:t>2004–05 uprated</a:t>
                      </a:r>
                      <a:endParaRPr lang="en-GB" sz="100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22.0</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2.9</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18.6</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42284">
                <a:tc>
                  <a:txBody>
                    <a:bodyPr/>
                    <a:lstStyle/>
                    <a:p>
                      <a:pP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66859">
                <a:tc>
                  <a:txBody>
                    <a:bodyPr/>
                    <a:lstStyle/>
                    <a:p>
                      <a:pPr>
                        <a:spcAft>
                          <a:spcPts val="300"/>
                        </a:spcAft>
                      </a:pPr>
                      <a:r>
                        <a:rPr lang="en-GB" sz="1200" b="1" dirty="0">
                          <a:solidFill>
                            <a:srgbClr val="000000"/>
                          </a:solidFill>
                          <a:latin typeface="Cisalpin LT Std"/>
                          <a:ea typeface="Times New Roman"/>
                          <a:cs typeface="Times New Roman"/>
                        </a:rPr>
                        <a:t>Actual 2010–11 system</a:t>
                      </a:r>
                      <a:endParaRPr lang="en-GB" sz="1000" b="1"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2.4</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dirty="0">
                          <a:solidFill>
                            <a:srgbClr val="000000"/>
                          </a:solidFill>
                          <a:latin typeface="Cisalpin LT Std"/>
                          <a:ea typeface="Times New Roman"/>
                          <a:cs typeface="Times New Roman"/>
                        </a:rPr>
                        <a:t>2.4</a:t>
                      </a:r>
                      <a:endParaRPr lang="en-GB" sz="1000" b="1"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r>
              <a:tr h="566859">
                <a:tc>
                  <a:txBody>
                    <a:bodyPr/>
                    <a:lstStyle/>
                    <a:p>
                      <a:pPr>
                        <a:spcAft>
                          <a:spcPts val="300"/>
                        </a:spcAft>
                      </a:pPr>
                      <a:r>
                        <a:rPr lang="en-GB" sz="1200" kern="1200" dirty="0" smtClean="0">
                          <a:solidFill>
                            <a:srgbClr val="000000"/>
                          </a:solidFill>
                          <a:latin typeface="Cisalpin LT Std"/>
                          <a:ea typeface="Times New Roman"/>
                          <a:cs typeface="Times New Roman"/>
                        </a:rPr>
                        <a:t>Memo: actual 1998-99 level</a:t>
                      </a:r>
                      <a:endParaRPr lang="en-GB" sz="1200" kern="12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0"/>
            <a:ext cx="8282880" cy="990600"/>
          </a:xfrm>
        </p:spPr>
        <p:txBody>
          <a:bodyPr/>
          <a:lstStyle/>
          <a:p>
            <a:r>
              <a:rPr lang="en-GB" dirty="0" smtClean="0">
                <a:latin typeface="Arial" pitchFamily="34" charset="0"/>
                <a:cs typeface="Arial" pitchFamily="34" charset="0"/>
              </a:rPr>
              <a:t>Child poverty in UK in 2010-11 under various direct tax and benefit systems</a:t>
            </a:r>
            <a:endParaRPr lang="en-GB" dirty="0">
              <a:latin typeface="Arial" pitchFamily="34" charset="0"/>
              <a:cs typeface="Arial" pitchFamily="34" charset="0"/>
            </a:endParaRPr>
          </a:p>
        </p:txBody>
      </p:sp>
      <p:sp>
        <p:nvSpPr>
          <p:cNvPr id="168961" name="Rectangle 1"/>
          <p:cNvSpPr>
            <a:spLocks noChangeArrowheads="1"/>
          </p:cNvSpPr>
          <p:nvPr/>
        </p:nvSpPr>
        <p:spPr bwMode="auto">
          <a:xfrm>
            <a:off x="683568" y="5737805"/>
            <a:ext cx="7488832" cy="4206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spcBef>
                <a:spcPct val="50000"/>
              </a:spcBef>
            </a:pPr>
            <a:r>
              <a:rPr lang="en-GB" sz="1600" dirty="0" smtClean="0">
                <a:solidFill>
                  <a:srgbClr val="000000"/>
                </a:solidFill>
              </a:rPr>
              <a:t>Source: authors’ calculations using Family Resources Survey 2007-08 and 2008-09, TAXBEN, and updates of the assumptions set out in Brewer, Browne, Joyce and Sutherland (2009).</a:t>
            </a:r>
          </a:p>
        </p:txBody>
      </p:sp>
      <p:sp>
        <p:nvSpPr>
          <p:cNvPr id="196609" name="Rectangle 1"/>
          <p:cNvSpPr>
            <a:spLocks noChangeArrowheads="1"/>
          </p:cNvSpPr>
          <p:nvPr/>
        </p:nvSpPr>
        <p:spPr bwMode="auto">
          <a:xfrm>
            <a:off x="0" y="0"/>
            <a:ext cx="3017838"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7" name="Table 6"/>
          <p:cNvGraphicFramePr>
            <a:graphicFrameLocks noGrp="1"/>
          </p:cNvGraphicFramePr>
          <p:nvPr/>
        </p:nvGraphicFramePr>
        <p:xfrm>
          <a:off x="683568" y="1052736"/>
          <a:ext cx="7920879" cy="4680522"/>
        </p:xfrm>
        <a:graphic>
          <a:graphicData uri="http://schemas.openxmlformats.org/drawingml/2006/table">
            <a:tbl>
              <a:tblPr/>
              <a:tblGrid>
                <a:gridCol w="2880320"/>
                <a:gridCol w="1007248"/>
                <a:gridCol w="1344965"/>
                <a:gridCol w="1344965"/>
                <a:gridCol w="1343381"/>
              </a:tblGrid>
              <a:tr h="835384">
                <a:tc>
                  <a:txBody>
                    <a:bodyPr/>
                    <a:lstStyle/>
                    <a:p>
                      <a:pPr>
                        <a:spcAft>
                          <a:spcPts val="300"/>
                        </a:spcAft>
                      </a:pPr>
                      <a:r>
                        <a:rPr lang="en-GB" sz="1200" b="1" dirty="0">
                          <a:solidFill>
                            <a:srgbClr val="000000"/>
                          </a:solidFill>
                          <a:latin typeface="Cisalpin LT Std"/>
                          <a:ea typeface="Times New Roman"/>
                          <a:cs typeface="Times New Roman"/>
                        </a:rPr>
                        <a:t>Direct tax and benefit system in 2010–11</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4">
                  <a:txBody>
                    <a:bodyPr/>
                    <a:lstStyle/>
                    <a:p>
                      <a:pPr algn="ctr">
                        <a:spcAft>
                          <a:spcPts val="300"/>
                        </a:spcAft>
                      </a:pPr>
                      <a:r>
                        <a:rPr lang="en-GB" sz="1200" b="1" dirty="0">
                          <a:solidFill>
                            <a:srgbClr val="000000"/>
                          </a:solidFill>
                          <a:latin typeface="Cisalpin LT Std"/>
                          <a:ea typeface="Times New Roman"/>
                          <a:cs typeface="Times New Roman"/>
                        </a:rPr>
                        <a:t>Simulated child poverty in 2010–11 (BHC)</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spcAft>
                          <a:spcPts val="300"/>
                        </a:spcAft>
                      </a:pPr>
                      <a:r>
                        <a:rPr lang="en-GB" sz="1200" dirty="0" smtClean="0">
                          <a:solidFill>
                            <a:srgbClr val="000000"/>
                          </a:solidFill>
                          <a:latin typeface="Cisalpin LT Std"/>
                          <a:ea typeface="Times New Roman"/>
                          <a:cs typeface="Times New Roman"/>
                        </a:rPr>
                        <a:t>1998–99 </a:t>
                      </a:r>
                      <a:r>
                        <a:rPr lang="en-GB" sz="1200" dirty="0">
                          <a:solidFill>
                            <a:srgbClr val="000000"/>
                          </a:solidFill>
                          <a:latin typeface="Cisalpin LT Std"/>
                          <a:ea typeface="Times New Roman"/>
                          <a:cs typeface="Times New Roman"/>
                        </a:rPr>
                        <a:t>default </a:t>
                      </a:r>
                      <a:r>
                        <a:rPr lang="en-GB" sz="1200" dirty="0" err="1">
                          <a:solidFill>
                            <a:srgbClr val="000000"/>
                          </a:solidFill>
                          <a:latin typeface="Cisalpin LT Std"/>
                          <a:ea typeface="Times New Roman"/>
                          <a:cs typeface="Times New Roman"/>
                        </a:rPr>
                        <a:t>uprating</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GB"/>
                    </a:p>
                  </a:txBody>
                  <a:tcPr/>
                </a:tc>
                <a:tc gridSpan="2">
                  <a:txBody>
                    <a:bodyPr/>
                    <a:lstStyle/>
                    <a:p>
                      <a:pPr algn="ctr">
                        <a:spcAft>
                          <a:spcPts val="300"/>
                        </a:spcAft>
                      </a:pPr>
                      <a:r>
                        <a:rPr lang="en-GB" sz="1200">
                          <a:solidFill>
                            <a:srgbClr val="000000"/>
                          </a:solidFill>
                          <a:latin typeface="Cisalpin LT Std"/>
                          <a:ea typeface="Times New Roman"/>
                          <a:cs typeface="Times New Roman"/>
                        </a:rPr>
                        <a:t>GDP uprating</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hMerge="1">
                  <a:txBody>
                    <a:bodyPr/>
                    <a:lstStyle/>
                    <a:p>
                      <a:endParaRPr lang="en-GB"/>
                    </a:p>
                  </a:txBody>
                  <a:tcPr/>
                </a:tc>
              </a:tr>
              <a:tr h="54228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Million</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542284">
                <a:tc>
                  <a:txBody>
                    <a:bodyPr/>
                    <a:lstStyle/>
                    <a:p>
                      <a:pPr>
                        <a:spcAft>
                          <a:spcPts val="300"/>
                        </a:spcAft>
                      </a:pPr>
                      <a:r>
                        <a:rPr lang="en-GB" sz="1200" dirty="0">
                          <a:solidFill>
                            <a:srgbClr val="000000"/>
                          </a:solidFill>
                          <a:latin typeface="Cisalpin LT Std"/>
                          <a:ea typeface="Times New Roman"/>
                          <a:cs typeface="Times New Roman"/>
                        </a:rPr>
                        <a:t>1998–99 </a:t>
                      </a:r>
                      <a:r>
                        <a:rPr lang="en-GB" sz="1200" dirty="0" err="1">
                          <a:solidFill>
                            <a:srgbClr val="000000"/>
                          </a:solidFill>
                          <a:latin typeface="Cisalpin LT Std"/>
                          <a:ea typeface="Times New Roman"/>
                          <a:cs typeface="Times New Roman"/>
                        </a:rPr>
                        <a:t>uprated</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a:solidFill>
                            <a:srgbClr val="000000"/>
                          </a:solidFill>
                          <a:latin typeface="Cisalpin LT Std"/>
                          <a:ea typeface="Times New Roman"/>
                          <a:cs typeface="Times New Roman"/>
                        </a:rPr>
                        <a:t>31.8</a:t>
                      </a: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4.2</a:t>
                      </a: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28.2</a:t>
                      </a:r>
                      <a:endParaRPr lang="en-GB" sz="1000" dirty="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r>
                        <a:rPr lang="en-GB" sz="1200">
                          <a:solidFill>
                            <a:srgbClr val="000000"/>
                          </a:solidFill>
                          <a:latin typeface="Cisalpin LT Std"/>
                          <a:ea typeface="Times New Roman"/>
                          <a:cs typeface="Times New Roman"/>
                        </a:rPr>
                        <a:t>3.7</a:t>
                      </a:r>
                      <a:endParaRPr lang="en-GB" sz="1000">
                        <a:solidFill>
                          <a:srgbClr val="000000"/>
                        </a:solidFill>
                        <a:latin typeface="Cisalpin LT Std"/>
                        <a:ea typeface="Times New Roman"/>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542284">
                <a:tc>
                  <a:txBody>
                    <a:bodyPr/>
                    <a:lstStyle/>
                    <a:p>
                      <a:pPr>
                        <a:spcAft>
                          <a:spcPts val="300"/>
                        </a:spcAft>
                      </a:pPr>
                      <a:r>
                        <a:rPr lang="en-GB" sz="1200">
                          <a:solidFill>
                            <a:srgbClr val="000000"/>
                          </a:solidFill>
                          <a:latin typeface="Cisalpin LT Std"/>
                          <a:ea typeface="Times New Roman"/>
                          <a:cs typeface="Times New Roman"/>
                        </a:rPr>
                        <a:t>2004–05 uprated</a:t>
                      </a:r>
                      <a:endParaRPr lang="en-GB" sz="100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22.0</a:t>
                      </a:r>
                      <a:endParaRPr lang="en-GB" sz="10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2.9</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18.6</a:t>
                      </a:r>
                      <a:endParaRPr lang="en-GB" sz="1000" dirty="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42284">
                <a:tc>
                  <a:txBody>
                    <a:bodyPr/>
                    <a:lstStyle/>
                    <a:p>
                      <a:pPr>
                        <a:spcAft>
                          <a:spcPts val="300"/>
                        </a:spcAft>
                      </a:pPr>
                      <a:r>
                        <a:rPr lang="en-GB" sz="1200" dirty="0">
                          <a:solidFill>
                            <a:srgbClr val="000000"/>
                          </a:solidFill>
                          <a:latin typeface="Cisalpin LT Std"/>
                          <a:ea typeface="Times New Roman"/>
                          <a:cs typeface="Times New Roman"/>
                        </a:rPr>
                        <a:t>2007–08 </a:t>
                      </a:r>
                      <a:r>
                        <a:rPr lang="en-GB" sz="1200" dirty="0" err="1">
                          <a:solidFill>
                            <a:srgbClr val="000000"/>
                          </a:solidFill>
                          <a:latin typeface="Cisalpin LT Std"/>
                          <a:ea typeface="Times New Roman"/>
                          <a:cs typeface="Times New Roman"/>
                        </a:rPr>
                        <a:t>uprated</a:t>
                      </a:r>
                      <a:endParaRPr lang="en-GB" sz="10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21.4</a:t>
                      </a:r>
                      <a:endParaRPr lang="en-GB" sz="100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19.8</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2.6</a:t>
                      </a:r>
                      <a:endParaRPr lang="en-GB" sz="1000">
                        <a:solidFill>
                          <a:srgbClr val="000000"/>
                        </a:solidFill>
                        <a:latin typeface="Cisalpin LT Std"/>
                        <a:ea typeface="Times New Roman"/>
                        <a:cs typeface="Times New Roman"/>
                      </a:endParaRPr>
                    </a:p>
                  </a:txBody>
                  <a:tcPr marL="0" marR="0" marT="0" marB="0" anchor="ctr">
                    <a:lnL>
                      <a:noFill/>
                    </a:lnL>
                    <a:lnR>
                      <a:noFill/>
                    </a:lnR>
                    <a:lnT>
                      <a:noFill/>
                    </a:lnT>
                    <a:lnB>
                      <a:noFill/>
                    </a:lnB>
                  </a:tcPr>
                </a:tc>
              </a:tr>
              <a:tr h="566859">
                <a:tc>
                  <a:txBody>
                    <a:bodyPr/>
                    <a:lstStyle/>
                    <a:p>
                      <a:pPr>
                        <a:spcAft>
                          <a:spcPts val="300"/>
                        </a:spcAft>
                      </a:pPr>
                      <a:r>
                        <a:rPr lang="en-GB" sz="1200" b="1" dirty="0">
                          <a:solidFill>
                            <a:srgbClr val="000000"/>
                          </a:solidFill>
                          <a:latin typeface="Cisalpin LT Std"/>
                          <a:ea typeface="Times New Roman"/>
                          <a:cs typeface="Times New Roman"/>
                        </a:rPr>
                        <a:t>Actual 2010–11 system</a:t>
                      </a:r>
                      <a:endParaRPr lang="en-GB" sz="1000" b="1"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2.4</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18.2</a:t>
                      </a:r>
                      <a:endParaRPr lang="en-GB" sz="1000" b="1">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c>
                  <a:txBody>
                    <a:bodyPr/>
                    <a:lstStyle/>
                    <a:p>
                      <a:pPr algn="ctr">
                        <a:spcAft>
                          <a:spcPts val="300"/>
                        </a:spcAft>
                      </a:pPr>
                      <a:r>
                        <a:rPr lang="en-GB" sz="1200" b="1" dirty="0">
                          <a:solidFill>
                            <a:srgbClr val="000000"/>
                          </a:solidFill>
                          <a:latin typeface="Cisalpin LT Std"/>
                          <a:ea typeface="Times New Roman"/>
                          <a:cs typeface="Times New Roman"/>
                        </a:rPr>
                        <a:t>2.4</a:t>
                      </a:r>
                      <a:endParaRPr lang="en-GB" sz="1000" b="1"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noFill/>
                      <a:prstDash val="solid"/>
                      <a:round/>
                      <a:headEnd type="none" w="med" len="med"/>
                      <a:tailEnd type="none" w="med" len="med"/>
                    </a:lnB>
                  </a:tcPr>
                </a:tc>
              </a:tr>
              <a:tr h="566859">
                <a:tc>
                  <a:txBody>
                    <a:bodyPr/>
                    <a:lstStyle/>
                    <a:p>
                      <a:pPr>
                        <a:spcAft>
                          <a:spcPts val="300"/>
                        </a:spcAft>
                      </a:pPr>
                      <a:r>
                        <a:rPr lang="en-GB" sz="1200" kern="1200" dirty="0" smtClean="0">
                          <a:solidFill>
                            <a:srgbClr val="000000"/>
                          </a:solidFill>
                          <a:latin typeface="Cisalpin LT Std"/>
                          <a:ea typeface="Times New Roman"/>
                          <a:cs typeface="Times New Roman"/>
                        </a:rPr>
                        <a:t>Memo: actual 1998-99 level</a:t>
                      </a:r>
                      <a:endParaRPr lang="en-GB" sz="1200" kern="1200" dirty="0">
                        <a:solidFill>
                          <a:srgbClr val="000000"/>
                        </a:solidFill>
                        <a:latin typeface="Cisalpin LT Std"/>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26.1</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kern="1200" dirty="0" smtClean="0">
                          <a:solidFill>
                            <a:srgbClr val="000000"/>
                          </a:solidFill>
                          <a:latin typeface="Cisalpin LT Std"/>
                          <a:ea typeface="Times New Roman"/>
                          <a:cs typeface="Times New Roman"/>
                        </a:rPr>
                        <a:t>3.4</a:t>
                      </a:r>
                      <a:endParaRPr lang="en-GB" sz="1200" kern="1200" dirty="0">
                        <a:solidFill>
                          <a:srgbClr val="000000"/>
                        </a:solidFill>
                        <a:latin typeface="Cisalpin LT Std"/>
                        <a:ea typeface="Times New Roman"/>
                        <a:cs typeface="Times New Roman"/>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p:txBody>
          <a:bodyPr/>
          <a:lstStyle/>
          <a:p>
            <a:r>
              <a:rPr lang="en-GB" dirty="0" smtClean="0">
                <a:latin typeface="Arial" pitchFamily="34" charset="0"/>
                <a:cs typeface="Arial" pitchFamily="34" charset="0"/>
              </a:rPr>
              <a:t>Financial work incentives and tax and benefit reforms since 1998-99</a:t>
            </a:r>
            <a:endParaRPr lang="en-GB" dirty="0">
              <a:latin typeface="Arial" pitchFamily="34" charset="0"/>
              <a:cs typeface="Arial" pitchFamily="34" charset="0"/>
            </a:endParaRPr>
          </a:p>
        </p:txBody>
      </p:sp>
      <p:sp>
        <p:nvSpPr>
          <p:cNvPr id="9" name="TextBox 8"/>
          <p:cNvSpPr txBox="1"/>
          <p:nvPr/>
        </p:nvSpPr>
        <p:spPr>
          <a:xfrm>
            <a:off x="611560" y="1340768"/>
            <a:ext cx="7858180" cy="4678204"/>
          </a:xfrm>
          <a:prstGeom prst="rect">
            <a:avLst/>
          </a:prstGeom>
          <a:noFill/>
        </p:spPr>
        <p:txBody>
          <a:bodyPr wrap="square" rtlCol="0">
            <a:spAutoFit/>
          </a:bodyPr>
          <a:lstStyle/>
          <a:p>
            <a:pPr>
              <a:buFont typeface="Wingdings" pitchFamily="2" charset="2"/>
              <a:buChar char="Ø"/>
            </a:pPr>
            <a:r>
              <a:rPr lang="en-GB" sz="2100" baseline="0" dirty="0" smtClean="0"/>
              <a:t> Since 1998-99 reforms have tended to:</a:t>
            </a:r>
          </a:p>
          <a:p>
            <a:pPr marL="914400" lvl="1" indent="-457200">
              <a:buFont typeface="Arial" pitchFamily="34" charset="0"/>
              <a:buChar char="•"/>
            </a:pPr>
            <a:endParaRPr lang="en-GB" sz="1800" baseline="0" dirty="0" smtClean="0"/>
          </a:p>
          <a:p>
            <a:pPr marL="914400" lvl="1" indent="-457200">
              <a:buFont typeface="Arial" pitchFamily="34" charset="0"/>
              <a:buChar char="•"/>
            </a:pPr>
            <a:r>
              <a:rPr lang="en-GB" sz="1800" b="1" baseline="0" dirty="0" smtClean="0"/>
              <a:t>Strengthen incentive </a:t>
            </a:r>
            <a:r>
              <a:rPr lang="en-GB" sz="1800" b="1" baseline="0" dirty="0" smtClean="0"/>
              <a:t>for lone parents to be in work (Working Families Tax Credit introduced in Oct </a:t>
            </a:r>
            <a:r>
              <a:rPr lang="en-GB" sz="1800" b="1" baseline="0" dirty="0" smtClean="0"/>
              <a:t>1999).</a:t>
            </a:r>
            <a:endParaRPr lang="en-GB" sz="1800" b="1" baseline="0" dirty="0" smtClean="0"/>
          </a:p>
          <a:p>
            <a:pPr marL="914400" lvl="1" indent="-457200">
              <a:buFont typeface="Arial" pitchFamily="34" charset="0"/>
              <a:buChar char="•"/>
            </a:pPr>
            <a:endParaRPr lang="en-GB" sz="1800" b="1" baseline="0" dirty="0" smtClean="0"/>
          </a:p>
          <a:p>
            <a:pPr marL="914400" lvl="1" indent="-457200">
              <a:buFont typeface="Arial" pitchFamily="34" charset="0"/>
              <a:buChar char="•"/>
            </a:pPr>
            <a:r>
              <a:rPr lang="en-GB" sz="1800" b="1" baseline="0" dirty="0" smtClean="0"/>
              <a:t>Weaken </a:t>
            </a:r>
            <a:r>
              <a:rPr lang="en-GB" sz="1800" b="1" baseline="0" dirty="0" smtClean="0"/>
              <a:t>incentive for potential second earners in couples to be in work (tax credits means-tested and assessed at family level).</a:t>
            </a:r>
          </a:p>
          <a:p>
            <a:pPr marL="914400" lvl="1" indent="-457200">
              <a:buFont typeface="Arial" pitchFamily="34" charset="0"/>
              <a:buChar char="•"/>
            </a:pPr>
            <a:endParaRPr lang="en-GB" sz="1800" b="1" baseline="0" dirty="0" smtClean="0"/>
          </a:p>
          <a:p>
            <a:pPr marL="914400" lvl="1" indent="-457200">
              <a:buFont typeface="Arial" pitchFamily="34" charset="0"/>
              <a:buChar char="•"/>
            </a:pPr>
            <a:r>
              <a:rPr lang="en-GB" sz="1800" b="1" baseline="0" dirty="0" smtClean="0"/>
              <a:t>Weaken </a:t>
            </a:r>
            <a:r>
              <a:rPr lang="en-GB" sz="1800" b="1" baseline="0" dirty="0" smtClean="0"/>
              <a:t>incentives for </a:t>
            </a:r>
            <a:r>
              <a:rPr lang="en-GB" sz="1800" b="1" baseline="0" dirty="0" smtClean="0"/>
              <a:t>working parents </a:t>
            </a:r>
            <a:r>
              <a:rPr lang="en-GB" sz="1800" b="1" baseline="0" dirty="0" smtClean="0"/>
              <a:t>to increase their </a:t>
            </a:r>
            <a:r>
              <a:rPr lang="en-GB" sz="1800" b="1" baseline="0" dirty="0" smtClean="0"/>
              <a:t>earnings, </a:t>
            </a:r>
            <a:r>
              <a:rPr lang="en-GB" sz="1800" b="1" baseline="0" dirty="0" smtClean="0"/>
              <a:t>and more so for couples </a:t>
            </a:r>
            <a:r>
              <a:rPr lang="en-GB" sz="1800" b="1" baseline="0" dirty="0" smtClean="0"/>
              <a:t>(introduction </a:t>
            </a:r>
            <a:r>
              <a:rPr lang="en-GB" sz="1800" b="1" baseline="0" dirty="0" smtClean="0"/>
              <a:t>of child tax credits and working tax credits in 2003-04).</a:t>
            </a:r>
          </a:p>
          <a:p>
            <a:pPr marL="914400" lvl="1" indent="-457200">
              <a:buFont typeface="Arial" pitchFamily="34" charset="0"/>
              <a:buChar char="•"/>
            </a:pPr>
            <a:endParaRPr lang="en-GB" sz="2100" baseline="0" dirty="0" smtClean="0"/>
          </a:p>
          <a:p>
            <a:pPr>
              <a:buFont typeface="Wingdings" pitchFamily="2" charset="2"/>
              <a:buChar char="Ø"/>
            </a:pPr>
            <a:r>
              <a:rPr lang="en-GB" sz="2100" baseline="0" dirty="0" smtClean="0"/>
              <a:t> Reforms since 2004-05 have had negligible effects on financial work incentives for parents.</a:t>
            </a:r>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p:txBody>
          <a:bodyPr/>
          <a:lstStyle/>
          <a:p>
            <a:r>
              <a:rPr lang="en-GB" dirty="0" smtClean="0">
                <a:latin typeface="Arial" pitchFamily="34" charset="0"/>
                <a:cs typeface="Arial" pitchFamily="34" charset="0"/>
              </a:rPr>
              <a:t>Direct tax and benefit reforms since 1998-99</a:t>
            </a:r>
            <a:endParaRPr lang="en-GB" dirty="0">
              <a:latin typeface="Arial" pitchFamily="34" charset="0"/>
              <a:cs typeface="Arial" pitchFamily="34" charset="0"/>
            </a:endParaRPr>
          </a:p>
        </p:txBody>
      </p:sp>
      <p:sp>
        <p:nvSpPr>
          <p:cNvPr id="9" name="TextBox 8"/>
          <p:cNvSpPr txBox="1"/>
          <p:nvPr/>
        </p:nvSpPr>
        <p:spPr>
          <a:xfrm>
            <a:off x="611560" y="1628800"/>
            <a:ext cx="7858180" cy="4262705"/>
          </a:xfrm>
          <a:prstGeom prst="rect">
            <a:avLst/>
          </a:prstGeom>
          <a:noFill/>
        </p:spPr>
        <p:txBody>
          <a:bodyPr wrap="square" rtlCol="0">
            <a:spAutoFit/>
          </a:bodyPr>
          <a:lstStyle/>
          <a:p>
            <a:pPr>
              <a:buFont typeface="Wingdings" pitchFamily="2" charset="2"/>
              <a:buChar char="Ø"/>
            </a:pPr>
            <a:r>
              <a:rPr lang="en-GB" sz="2100" baseline="0" dirty="0" smtClean="0"/>
              <a:t> Direct impact of reforms was to reduce child poverty a lot.</a:t>
            </a:r>
          </a:p>
          <a:p>
            <a:pPr>
              <a:buFont typeface="Wingdings" pitchFamily="2" charset="2"/>
              <a:buChar char="Ø"/>
            </a:pPr>
            <a:endParaRPr lang="en-GB" sz="2100" baseline="0" dirty="0" smtClean="0"/>
          </a:p>
          <a:p>
            <a:pPr>
              <a:buFont typeface="Wingdings" pitchFamily="2" charset="2"/>
              <a:buChar char="Ø"/>
            </a:pPr>
            <a:r>
              <a:rPr lang="en-GB" sz="2100" baseline="0" dirty="0" smtClean="0"/>
              <a:t> This is mostly, or entirely, due to reforms before 2004-05 and after 2007-08.</a:t>
            </a:r>
          </a:p>
          <a:p>
            <a:pPr>
              <a:buFont typeface="Wingdings" pitchFamily="2" charset="2"/>
              <a:buChar char="Ø"/>
            </a:pPr>
            <a:endParaRPr lang="en-GB" sz="2100" baseline="0" dirty="0" smtClean="0"/>
          </a:p>
          <a:p>
            <a:pPr>
              <a:buFont typeface="Wingdings" pitchFamily="2" charset="2"/>
              <a:buChar char="Ø"/>
            </a:pPr>
            <a:r>
              <a:rPr lang="en-GB" sz="2100" baseline="0" dirty="0" smtClean="0"/>
              <a:t> Period in which tax and benefit reforms did little (or nothing) to reduce child poverty coincides perfectly with period in which it rose.</a:t>
            </a:r>
          </a:p>
          <a:p>
            <a:pPr>
              <a:buFont typeface="Wingdings" pitchFamily="2" charset="2"/>
              <a:buChar char="Ø"/>
            </a:pPr>
            <a:endParaRPr lang="en-GB" sz="2100" baseline="0" dirty="0" smtClean="0"/>
          </a:p>
          <a:p>
            <a:pPr>
              <a:buFont typeface="Wingdings" pitchFamily="2" charset="2"/>
              <a:buChar char="Ø"/>
            </a:pPr>
            <a:r>
              <a:rPr lang="en-GB" sz="2100" baseline="0" dirty="0" smtClean="0"/>
              <a:t> Suggests very strong link between those reforms and child poverty over time.</a:t>
            </a:r>
          </a:p>
          <a:p>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556792"/>
            <a:ext cx="7858180" cy="7586692"/>
          </a:xfrm>
          <a:prstGeom prst="rect">
            <a:avLst/>
          </a:prstGeom>
          <a:noFill/>
        </p:spPr>
        <p:txBody>
          <a:bodyPr wrap="square" rtlCol="0">
            <a:spAutoFit/>
          </a:bodyPr>
          <a:lstStyle/>
          <a:p>
            <a:pPr>
              <a:buFont typeface="Wingdings" pitchFamily="2" charset="2"/>
              <a:buChar char="Ø"/>
            </a:pPr>
            <a:r>
              <a:rPr lang="en-GB" sz="2100" baseline="0" dirty="0" smtClean="0"/>
              <a:t> </a:t>
            </a:r>
            <a:r>
              <a:rPr lang="en-GB" sz="2000" baseline="0" dirty="0" smtClean="0"/>
              <a:t>Fall in child poverty between 1998-99 and 2004-05 aided by falling poverty risk for both lone parents and couples.</a:t>
            </a:r>
          </a:p>
          <a:p>
            <a:pPr>
              <a:buFont typeface="Wingdings" pitchFamily="2" charset="2"/>
              <a:buChar char="Ø"/>
            </a:pPr>
            <a:endParaRPr lang="en-GB" sz="2000" baseline="0" dirty="0" smtClean="0"/>
          </a:p>
          <a:p>
            <a:pPr>
              <a:buFont typeface="Wingdings" pitchFamily="2" charset="2"/>
              <a:buChar char="Ø"/>
            </a:pPr>
            <a:r>
              <a:rPr lang="en-GB" sz="2000" baseline="0" dirty="0" smtClean="0"/>
              <a:t> Rise after 2004-05 due to rising poverty risk for children of couples.</a:t>
            </a:r>
          </a:p>
          <a:p>
            <a:pPr marL="0" lvl="1">
              <a:buFont typeface="Wingdings" pitchFamily="2" charset="2"/>
              <a:buChar char="Ø"/>
            </a:pPr>
            <a:endParaRPr lang="en-GB" sz="1800" baseline="0" dirty="0" smtClean="0"/>
          </a:p>
          <a:p>
            <a:pPr marL="457200" lvl="2">
              <a:buFont typeface="Wingdings" pitchFamily="2" charset="2"/>
              <a:buChar char="§"/>
            </a:pPr>
            <a:r>
              <a:rPr lang="en-GB" sz="1800" baseline="0" dirty="0" smtClean="0"/>
              <a:t> Acted to increase child poverty by 1.4 </a:t>
            </a:r>
            <a:r>
              <a:rPr lang="en-GB" sz="1800" baseline="0" dirty="0" err="1" smtClean="0"/>
              <a:t>ppts</a:t>
            </a:r>
            <a:r>
              <a:rPr lang="en-GB" sz="1800" baseline="0" dirty="0" smtClean="0"/>
              <a:t> (approx</a:t>
            </a:r>
            <a:r>
              <a:rPr lang="en-GB" sz="1800" baseline="0" smtClean="0"/>
              <a:t>. 2between </a:t>
            </a:r>
            <a:r>
              <a:rPr lang="en-GB" sz="1800" baseline="0" dirty="0" smtClean="0"/>
              <a:t>2004-05 and 2008-09.</a:t>
            </a:r>
          </a:p>
          <a:p>
            <a:pPr marL="457200" lvl="2">
              <a:buFont typeface="Wingdings" pitchFamily="2" charset="2"/>
              <a:buChar char="§"/>
            </a:pPr>
            <a:endParaRPr lang="en-GB" sz="1800" baseline="0" dirty="0" smtClean="0"/>
          </a:p>
          <a:p>
            <a:pPr marL="457200" lvl="2">
              <a:buFont typeface="Wingdings" pitchFamily="2" charset="2"/>
              <a:buChar char="§"/>
            </a:pPr>
            <a:r>
              <a:rPr lang="en-GB" sz="1800" baseline="0" dirty="0" smtClean="0"/>
              <a:t> Particularly due to one-worker couples, whose earnings seem to have tailed off...</a:t>
            </a:r>
          </a:p>
          <a:p>
            <a:pPr>
              <a:buFont typeface="Wingdings" pitchFamily="2" charset="2"/>
              <a:buChar char="Ø"/>
            </a:pPr>
            <a:endParaRPr lang="en-GB" sz="20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1800" baseline="0" dirty="0" smtClean="0"/>
          </a:p>
          <a:p>
            <a:pPr lvl="1">
              <a:buFont typeface="Arial" pitchFamily="34" charset="0"/>
              <a:buChar char="•"/>
            </a:pPr>
            <a:endParaRPr lang="en-GB" sz="1800" baseline="0" dirty="0" smtClean="0"/>
          </a:p>
          <a:p>
            <a:pPr lvl="1"/>
            <a:endParaRPr lang="en-GB" sz="1800" baseline="0" dirty="0" smtClean="0"/>
          </a:p>
          <a:p>
            <a:pPr>
              <a:buFont typeface="Wingdings" pitchFamily="2" charset="2"/>
              <a:buChar char="Ø"/>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a:xfrm>
            <a:off x="611560" y="332656"/>
            <a:ext cx="7848600" cy="990600"/>
          </a:xfrm>
        </p:spPr>
        <p:txBody>
          <a:bodyPr/>
          <a:lstStyle/>
          <a:p>
            <a:r>
              <a:rPr lang="en-GB" dirty="0" smtClean="0">
                <a:latin typeface="Arial" pitchFamily="34" charset="0"/>
                <a:cs typeface="Arial" pitchFamily="34" charset="0"/>
              </a:rPr>
              <a:t>Child poverty by family type and work status (Great Britain)</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23"/>
          <p:cNvGraphicFramePr/>
          <p:nvPr/>
        </p:nvGraphicFramePr>
        <p:xfrm>
          <a:off x="179512" y="1124744"/>
          <a:ext cx="8496944"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5" name="Date Placeholder 3"/>
          <p:cNvSpPr>
            <a:spLocks noGrp="1"/>
          </p:cNvSpPr>
          <p:nvPr>
            <p:ph type="dt" sz="half" idx="11"/>
          </p:nvPr>
        </p:nvSpPr>
        <p:spPr/>
        <p:txBody>
          <a:bodyPr/>
          <a:lstStyle/>
          <a:p>
            <a:r>
              <a:rPr lang="en-GB"/>
              <a:t>© Institute for Fiscal Studies  </a:t>
            </a:r>
            <a:endParaRPr lang="en-GB" baseline="-25000"/>
          </a:p>
        </p:txBody>
      </p:sp>
      <p:sp>
        <p:nvSpPr>
          <p:cNvPr id="22530" name="Rectangle 2"/>
          <p:cNvSpPr>
            <a:spLocks noGrp="1" noChangeArrowheads="1"/>
          </p:cNvSpPr>
          <p:nvPr>
            <p:ph type="title"/>
          </p:nvPr>
        </p:nvSpPr>
        <p:spPr>
          <a:xfrm>
            <a:off x="683568" y="620688"/>
            <a:ext cx="7848600" cy="990600"/>
          </a:xfrm>
        </p:spPr>
        <p:txBody>
          <a:bodyPr/>
          <a:lstStyle/>
          <a:p>
            <a:r>
              <a:rPr lang="en-GB" dirty="0" smtClean="0">
                <a:latin typeface="Arial" pitchFamily="34" charset="0"/>
                <a:cs typeface="Arial" pitchFamily="34" charset="0"/>
              </a:rPr>
              <a:t>Median real earnings amongst parents in couples, 1998-99 to 2008-09 (workers only)</a:t>
            </a:r>
            <a:r>
              <a:rPr lang="en-GB" dirty="0">
                <a:latin typeface="Arial" pitchFamily="34" charset="0"/>
                <a:cs typeface="Arial" pitchFamily="34" charset="0"/>
              </a:rPr>
              <a:t/>
            </a:r>
            <a:br>
              <a:rPr lang="en-GB" dirty="0">
                <a:latin typeface="Arial" pitchFamily="34" charset="0"/>
                <a:cs typeface="Arial" pitchFamily="34" charset="0"/>
              </a:rPr>
            </a:br>
            <a:endParaRPr lang="en-GB" dirty="0">
              <a:latin typeface="Arial" pitchFamily="34" charset="0"/>
              <a:cs typeface="Arial" pitchFamily="34" charset="0"/>
            </a:endParaRPr>
          </a:p>
        </p:txBody>
      </p:sp>
      <p:sp>
        <p:nvSpPr>
          <p:cNvPr id="12" name="Text Box 7"/>
          <p:cNvSpPr txBox="1">
            <a:spLocks noChangeArrowheads="1"/>
          </p:cNvSpPr>
          <p:nvPr/>
        </p:nvSpPr>
        <p:spPr bwMode="auto">
          <a:xfrm>
            <a:off x="611560" y="6021288"/>
            <a:ext cx="6376792" cy="502702"/>
          </a:xfrm>
          <a:prstGeom prst="rect">
            <a:avLst/>
          </a:prstGeom>
          <a:noFill/>
          <a:ln w="9525">
            <a:noFill/>
            <a:miter lim="800000"/>
            <a:headEnd/>
            <a:tailEnd/>
          </a:ln>
          <a:effectLst/>
        </p:spPr>
        <p:txBody>
          <a:bodyPr wrap="square">
            <a:spAutoFit/>
          </a:bodyPr>
          <a:lstStyle/>
          <a:p>
            <a:pPr>
              <a:spcBef>
                <a:spcPct val="50000"/>
              </a:spcBef>
            </a:pPr>
            <a:r>
              <a:rPr lang="en-GB" sz="1600" dirty="0"/>
              <a:t>Source: </a:t>
            </a:r>
            <a:r>
              <a:rPr lang="en-GB" sz="1600" dirty="0" smtClean="0"/>
              <a:t>Labour Force Survey</a:t>
            </a:r>
          </a:p>
          <a:p>
            <a:pPr>
              <a:spcBef>
                <a:spcPct val="50000"/>
              </a:spcBef>
            </a:pPr>
            <a:r>
              <a:rPr lang="en-GB" sz="1600" dirty="0" smtClean="0"/>
              <a:t>Notes: Years are financial years. Figures are 3-year moving averages for the whole of the UK</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0" categoryIdx="-4" bldStep="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chart seriesIdx="2"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2253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556792"/>
            <a:ext cx="7858180" cy="9079409"/>
          </a:xfrm>
          <a:prstGeom prst="rect">
            <a:avLst/>
          </a:prstGeom>
          <a:noFill/>
        </p:spPr>
        <p:txBody>
          <a:bodyPr wrap="square" rtlCol="0">
            <a:spAutoFit/>
          </a:bodyPr>
          <a:lstStyle/>
          <a:p>
            <a:pPr>
              <a:buFont typeface="Wingdings" pitchFamily="2" charset="2"/>
              <a:buChar char="Ø"/>
            </a:pPr>
            <a:r>
              <a:rPr lang="en-GB" sz="2100" baseline="0" dirty="0" smtClean="0"/>
              <a:t> </a:t>
            </a:r>
            <a:r>
              <a:rPr lang="en-GB" sz="2000" baseline="0" dirty="0" smtClean="0"/>
              <a:t>Fall in child poverty between 1998-99 and 2004-05 aided by falling poverty risk for both lone parents and couples.</a:t>
            </a:r>
          </a:p>
          <a:p>
            <a:pPr>
              <a:buFont typeface="Wingdings" pitchFamily="2" charset="2"/>
              <a:buChar char="Ø"/>
            </a:pPr>
            <a:endParaRPr lang="en-GB" sz="2000" baseline="0" dirty="0" smtClean="0"/>
          </a:p>
          <a:p>
            <a:pPr>
              <a:buFont typeface="Wingdings" pitchFamily="2" charset="2"/>
              <a:buChar char="Ø"/>
            </a:pPr>
            <a:r>
              <a:rPr lang="en-GB" sz="2000" baseline="0" dirty="0" smtClean="0"/>
              <a:t> Rise after 2004-05 due to rising poverty risk for children of couples.</a:t>
            </a:r>
          </a:p>
          <a:p>
            <a:pPr marL="0" lvl="1">
              <a:buFont typeface="Wingdings" pitchFamily="2" charset="2"/>
              <a:buChar char="Ø"/>
            </a:pPr>
            <a:endParaRPr lang="en-GB" sz="1800" baseline="0" dirty="0" smtClean="0"/>
          </a:p>
          <a:p>
            <a:pPr marL="457200" lvl="2">
              <a:buFont typeface="Wingdings" pitchFamily="2" charset="2"/>
              <a:buChar char="§"/>
            </a:pPr>
            <a:r>
              <a:rPr lang="en-GB" sz="1800" baseline="0" dirty="0" smtClean="0"/>
              <a:t> Acted to increase child poverty by 1.4 </a:t>
            </a:r>
            <a:r>
              <a:rPr lang="en-GB" sz="1800" baseline="0" dirty="0" err="1" smtClean="0"/>
              <a:t>ppts</a:t>
            </a:r>
            <a:r>
              <a:rPr lang="en-GB" sz="1800" baseline="0" dirty="0" smtClean="0"/>
              <a:t> (approx. 200,000) between 2004-05 and 2008-09.</a:t>
            </a:r>
          </a:p>
          <a:p>
            <a:pPr marL="457200" lvl="2">
              <a:buFont typeface="Wingdings" pitchFamily="2" charset="2"/>
              <a:buChar char="§"/>
            </a:pPr>
            <a:endParaRPr lang="en-GB" sz="1800" baseline="0" dirty="0" smtClean="0"/>
          </a:p>
          <a:p>
            <a:pPr marL="457200" lvl="2">
              <a:buFont typeface="Wingdings" pitchFamily="2" charset="2"/>
              <a:buChar char="§"/>
            </a:pPr>
            <a:r>
              <a:rPr lang="en-GB" sz="1800" baseline="0" dirty="0" smtClean="0"/>
              <a:t> Particularly due to one-worker couples, whose earnings seem to have tailed off...</a:t>
            </a:r>
          </a:p>
          <a:p>
            <a:pPr>
              <a:buFont typeface="Wingdings" pitchFamily="2" charset="2"/>
              <a:buChar char="Ø"/>
            </a:pPr>
            <a:endParaRPr lang="en-GB" sz="2000" baseline="0" dirty="0" smtClean="0"/>
          </a:p>
          <a:p>
            <a:pPr>
              <a:buFont typeface="Wingdings" pitchFamily="2" charset="2"/>
              <a:buChar char="Ø"/>
            </a:pPr>
            <a:r>
              <a:rPr lang="en-GB" sz="2000" baseline="0" dirty="0" smtClean="0"/>
              <a:t> Higher lone parent employment also important (1998-99: 46%; 2008-09: 56%).</a:t>
            </a:r>
          </a:p>
          <a:p>
            <a:pPr>
              <a:buFont typeface="Wingdings" pitchFamily="2" charset="2"/>
              <a:buChar char="Ø"/>
            </a:pPr>
            <a:endParaRPr lang="en-GB" sz="2000" baseline="0" dirty="0" smtClean="0"/>
          </a:p>
          <a:p>
            <a:pPr lvl="1">
              <a:buFont typeface="Wingdings" pitchFamily="2" charset="2"/>
              <a:buChar char="§"/>
            </a:pPr>
            <a:r>
              <a:rPr lang="en-GB" sz="1800" baseline="0" dirty="0" smtClean="0"/>
              <a:t> Acted to reduce child poverty by 0.7 </a:t>
            </a:r>
            <a:r>
              <a:rPr lang="en-GB" sz="1800" baseline="0" dirty="0" err="1" smtClean="0"/>
              <a:t>ppts</a:t>
            </a:r>
            <a:r>
              <a:rPr lang="en-GB" sz="1800" baseline="0" dirty="0" smtClean="0"/>
              <a:t> (approx. 100,000)</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1800" baseline="0" dirty="0" smtClean="0"/>
          </a:p>
          <a:p>
            <a:pPr lvl="1">
              <a:buFont typeface="Arial" pitchFamily="34" charset="0"/>
              <a:buChar char="•"/>
            </a:pPr>
            <a:endParaRPr lang="en-GB" sz="1800" baseline="0" dirty="0" smtClean="0"/>
          </a:p>
          <a:p>
            <a:pPr lvl="1"/>
            <a:endParaRPr lang="en-GB" sz="1800" baseline="0" dirty="0" smtClean="0"/>
          </a:p>
          <a:p>
            <a:pPr>
              <a:buFont typeface="Wingdings" pitchFamily="2" charset="2"/>
              <a:buChar char="Ø"/>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a:xfrm>
            <a:off x="611560" y="332656"/>
            <a:ext cx="7848600" cy="990600"/>
          </a:xfrm>
        </p:spPr>
        <p:txBody>
          <a:bodyPr/>
          <a:lstStyle/>
          <a:p>
            <a:r>
              <a:rPr lang="en-GB" dirty="0" smtClean="0">
                <a:latin typeface="Arial" pitchFamily="34" charset="0"/>
                <a:cs typeface="Arial" pitchFamily="34" charset="0"/>
              </a:rPr>
              <a:t>Child poverty by family type and work status (Great Britain)</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628800"/>
            <a:ext cx="7858180" cy="6971139"/>
          </a:xfrm>
          <a:prstGeom prst="rect">
            <a:avLst/>
          </a:prstGeom>
          <a:noFill/>
        </p:spPr>
        <p:txBody>
          <a:bodyPr wrap="square" rtlCol="0">
            <a:spAutoFit/>
          </a:bodyPr>
          <a:lstStyle/>
          <a:p>
            <a:pPr>
              <a:buFont typeface="Wingdings" pitchFamily="2" charset="2"/>
              <a:buChar char="Ø"/>
            </a:pPr>
            <a:r>
              <a:rPr lang="en-GB" sz="2100" baseline="0" dirty="0" smtClean="0"/>
              <a:t> </a:t>
            </a:r>
            <a:r>
              <a:rPr lang="en-GB" sz="2000" baseline="0" dirty="0" smtClean="0"/>
              <a:t>Families with 3 or more children explain most (approx. 85%) of reduction in child poverty since 1998-99. </a:t>
            </a:r>
          </a:p>
          <a:p>
            <a:pPr>
              <a:buFont typeface="Wingdings" pitchFamily="2" charset="2"/>
              <a:buChar char="Ø"/>
            </a:pPr>
            <a:endParaRPr lang="en-GB" sz="2000" baseline="0" dirty="0" smtClean="0"/>
          </a:p>
          <a:p>
            <a:pPr>
              <a:buFont typeface="Wingdings" pitchFamily="2" charset="2"/>
              <a:buChar char="Ø"/>
            </a:pPr>
            <a:r>
              <a:rPr lang="en-GB" sz="2000" baseline="0" dirty="0" smtClean="0"/>
              <a:t> Two reasons:</a:t>
            </a:r>
          </a:p>
          <a:p>
            <a:pPr marL="0" lvl="2"/>
            <a:endParaRPr lang="en-GB" sz="1800" baseline="0" dirty="0" smtClean="0"/>
          </a:p>
          <a:p>
            <a:pPr marL="457200" lvl="3">
              <a:buFont typeface="Wingdings" pitchFamily="2" charset="2"/>
              <a:buChar char="§"/>
            </a:pPr>
            <a:r>
              <a:rPr lang="en-GB" sz="1800" baseline="0" dirty="0" smtClean="0"/>
              <a:t> Poverty risk for such children fell from 40% in 1998-99 to 32% in 2008-09 (was 30% in 2004-05).</a:t>
            </a:r>
          </a:p>
          <a:p>
            <a:pPr marL="457200" lvl="3">
              <a:buFont typeface="Wingdings" pitchFamily="2" charset="2"/>
              <a:buChar char="§"/>
            </a:pPr>
            <a:endParaRPr lang="en-GB" sz="1800" baseline="0" dirty="0" smtClean="0"/>
          </a:p>
          <a:p>
            <a:pPr marL="457200" lvl="3">
              <a:buFont typeface="Wingdings" pitchFamily="2" charset="2"/>
              <a:buChar char="§"/>
            </a:pPr>
            <a:r>
              <a:rPr lang="en-GB" sz="1800" baseline="0" dirty="0" smtClean="0"/>
              <a:t> Such children (i.e. large families) became less common – reduces poverty because they have relatively high poverty risk.</a:t>
            </a:r>
          </a:p>
          <a:p>
            <a:pPr>
              <a:buFont typeface="Wingdings" pitchFamily="2" charset="2"/>
              <a:buChar char="Ø"/>
            </a:pPr>
            <a:endParaRPr lang="en-GB" sz="20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1800" baseline="0" dirty="0" smtClean="0"/>
          </a:p>
          <a:p>
            <a:pPr lvl="1">
              <a:buFont typeface="Arial" pitchFamily="34" charset="0"/>
              <a:buChar char="•"/>
            </a:pPr>
            <a:endParaRPr lang="en-GB" sz="1800" baseline="0" dirty="0" smtClean="0"/>
          </a:p>
          <a:p>
            <a:pPr lvl="1"/>
            <a:endParaRPr lang="en-GB" sz="1800" baseline="0" dirty="0" smtClean="0"/>
          </a:p>
          <a:p>
            <a:pPr>
              <a:buFont typeface="Wingdings" pitchFamily="2" charset="2"/>
              <a:buChar char="Ø"/>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a:xfrm>
            <a:off x="611560" y="476672"/>
            <a:ext cx="7848600" cy="990600"/>
          </a:xfrm>
        </p:spPr>
        <p:txBody>
          <a:bodyPr/>
          <a:lstStyle/>
          <a:p>
            <a:r>
              <a:rPr lang="en-GB" dirty="0" smtClean="0">
                <a:latin typeface="Arial" pitchFamily="34" charset="0"/>
                <a:cs typeface="Arial" pitchFamily="34" charset="0"/>
              </a:rPr>
              <a:t>Child poverty by number of children in family (Great Britain)</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700808"/>
            <a:ext cx="7858180" cy="6848029"/>
          </a:xfrm>
          <a:prstGeom prst="rect">
            <a:avLst/>
          </a:prstGeom>
          <a:noFill/>
        </p:spPr>
        <p:txBody>
          <a:bodyPr wrap="square" rtlCol="0">
            <a:spAutoFit/>
          </a:bodyPr>
          <a:lstStyle/>
          <a:p>
            <a:pPr>
              <a:buFont typeface="Wingdings" pitchFamily="2" charset="2"/>
              <a:buChar char="Ø"/>
            </a:pPr>
            <a:r>
              <a:rPr lang="en-GB" sz="2100" baseline="0" dirty="0" smtClean="0"/>
              <a:t> </a:t>
            </a:r>
            <a:r>
              <a:rPr lang="en-GB" sz="2000" baseline="0" dirty="0" smtClean="0"/>
              <a:t>Fall in child poverty since 1998-99 driven by families with younger children.</a:t>
            </a:r>
          </a:p>
          <a:p>
            <a:pPr>
              <a:buFont typeface="Wingdings" pitchFamily="2" charset="2"/>
              <a:buChar char="Ø"/>
            </a:pPr>
            <a:endParaRPr lang="en-GB" sz="2000" baseline="0" dirty="0" smtClean="0"/>
          </a:p>
          <a:p>
            <a:pPr>
              <a:buFont typeface="Wingdings" pitchFamily="2" charset="2"/>
              <a:buChar char="Ø"/>
            </a:pPr>
            <a:r>
              <a:rPr lang="en-GB" sz="2000" baseline="0" dirty="0" smtClean="0"/>
              <a:t> Poverty rate for children in such families has to large extent converged with that for families with older children (used to be much higher).</a:t>
            </a:r>
          </a:p>
          <a:p>
            <a:pPr>
              <a:buFont typeface="Wingdings" pitchFamily="2" charset="2"/>
              <a:buChar char="Ø"/>
            </a:pPr>
            <a:endParaRPr lang="en-GB" sz="2000" baseline="0" dirty="0" smtClean="0"/>
          </a:p>
          <a:p>
            <a:pPr>
              <a:buFont typeface="Wingdings" pitchFamily="2" charset="2"/>
              <a:buChar char="Ø"/>
            </a:pPr>
            <a:r>
              <a:rPr lang="en-GB" sz="2000" baseline="0" dirty="0" smtClean="0"/>
              <a:t> We show that tax and benefit reforms over the period have driven this convergence.</a:t>
            </a:r>
            <a:endParaRPr lang="en-GB" sz="1800" baseline="0" dirty="0" smtClean="0"/>
          </a:p>
          <a:p>
            <a:pPr>
              <a:buFont typeface="Wingdings" pitchFamily="2" charset="2"/>
              <a:buChar char="Ø"/>
            </a:pPr>
            <a:endParaRPr lang="en-GB" sz="20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1800" baseline="0" dirty="0" smtClean="0"/>
          </a:p>
          <a:p>
            <a:pPr lvl="1">
              <a:buFont typeface="Arial" pitchFamily="34" charset="0"/>
              <a:buChar char="•"/>
            </a:pPr>
            <a:endParaRPr lang="en-GB" sz="1800" baseline="0" dirty="0" smtClean="0"/>
          </a:p>
          <a:p>
            <a:pPr lvl="1"/>
            <a:endParaRPr lang="en-GB" sz="1800" baseline="0" dirty="0" smtClean="0"/>
          </a:p>
          <a:p>
            <a:pPr>
              <a:buFont typeface="Wingdings" pitchFamily="2" charset="2"/>
              <a:buChar char="Ø"/>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a:xfrm>
            <a:off x="611560" y="404664"/>
            <a:ext cx="7848600" cy="990600"/>
          </a:xfrm>
        </p:spPr>
        <p:txBody>
          <a:bodyPr/>
          <a:lstStyle/>
          <a:p>
            <a:r>
              <a:rPr lang="en-GB" dirty="0" smtClean="0">
                <a:latin typeface="Arial" pitchFamily="34" charset="0"/>
                <a:cs typeface="Arial" pitchFamily="34" charset="0"/>
              </a:rPr>
              <a:t>Child poverty by age of youngest child in family (Great Britain)</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9" name="TextBox 8"/>
          <p:cNvSpPr txBox="1"/>
          <p:nvPr/>
        </p:nvSpPr>
        <p:spPr>
          <a:xfrm>
            <a:off x="611560" y="1268760"/>
            <a:ext cx="7858180" cy="9371796"/>
          </a:xfrm>
          <a:prstGeom prst="rect">
            <a:avLst/>
          </a:prstGeom>
          <a:noFill/>
        </p:spPr>
        <p:txBody>
          <a:bodyPr wrap="square" rtlCol="0">
            <a:spAutoFit/>
          </a:bodyPr>
          <a:lstStyle/>
          <a:p>
            <a:pPr>
              <a:buFont typeface="Wingdings" pitchFamily="2" charset="2"/>
              <a:buChar char="Ø"/>
            </a:pPr>
            <a:r>
              <a:rPr lang="en-GB" sz="2100" baseline="0" dirty="0" smtClean="0"/>
              <a:t> Reduced poverty risks in North West, North East, Yorkshire, Scotland explain majority of total reduction in child poverty between 1998-99 and 2004-05.</a:t>
            </a:r>
          </a:p>
          <a:p>
            <a:pPr marL="0" lvl="2">
              <a:buFont typeface="Wingdings" pitchFamily="2" charset="2"/>
              <a:buChar char="Ø"/>
            </a:pPr>
            <a:endParaRPr lang="en-GB" sz="1800" baseline="0" dirty="0" smtClean="0"/>
          </a:p>
          <a:p>
            <a:pPr marL="457200" lvl="3">
              <a:buFont typeface="Arial" pitchFamily="34" charset="0"/>
              <a:buChar char="•"/>
            </a:pPr>
            <a:r>
              <a:rPr lang="en-GB" sz="1800" baseline="0" dirty="0" smtClean="0"/>
              <a:t>  Parental employment rates increased a lot in those regions over that period.</a:t>
            </a:r>
          </a:p>
          <a:p>
            <a:pPr marL="457200" lvl="3">
              <a:buFont typeface="Arial" pitchFamily="34" charset="0"/>
              <a:buChar char="•"/>
            </a:pPr>
            <a:endParaRPr lang="en-GB" sz="1800" baseline="0" dirty="0" smtClean="0"/>
          </a:p>
          <a:p>
            <a:pPr>
              <a:buFont typeface="Wingdings" pitchFamily="2" charset="2"/>
              <a:buChar char="Ø"/>
            </a:pPr>
            <a:r>
              <a:rPr lang="en-GB" sz="2100" baseline="0" dirty="0" smtClean="0"/>
              <a:t> Increased poverty risk in West Midlands acted to increase child poverty by 0.7 </a:t>
            </a:r>
            <a:r>
              <a:rPr lang="en-GB" sz="2100" baseline="0" dirty="0" err="1" smtClean="0"/>
              <a:t>ppts</a:t>
            </a:r>
            <a:r>
              <a:rPr lang="en-GB" sz="2100" baseline="0" dirty="0" smtClean="0"/>
              <a:t> (approx. 100,000) since 2004-05.</a:t>
            </a:r>
          </a:p>
          <a:p>
            <a:pPr>
              <a:buFont typeface="Wingdings" pitchFamily="2" charset="2"/>
              <a:buChar char="Ø"/>
            </a:pPr>
            <a:endParaRPr lang="en-GB" sz="1800" baseline="0" dirty="0" smtClean="0"/>
          </a:p>
          <a:p>
            <a:pPr marL="457200" lvl="3">
              <a:buFont typeface="Arial" pitchFamily="34" charset="0"/>
              <a:buChar char="•"/>
            </a:pPr>
            <a:r>
              <a:rPr lang="en-GB" sz="1800" baseline="0" dirty="0" smtClean="0"/>
              <a:t> Only region to experience rise overall since 1998-99 – up by 7 percentage points (sensitive to particular base year).</a:t>
            </a:r>
          </a:p>
          <a:p>
            <a:pPr marL="457200" lvl="3">
              <a:buFont typeface="Arial" pitchFamily="34" charset="0"/>
              <a:buChar char="•"/>
            </a:pPr>
            <a:endParaRPr lang="en-GB" sz="1800" baseline="0" dirty="0" smtClean="0"/>
          </a:p>
          <a:p>
            <a:pPr marL="457200" lvl="3">
              <a:buFont typeface="Arial" pitchFamily="34" charset="0"/>
              <a:buChar char="•"/>
            </a:pPr>
            <a:r>
              <a:rPr lang="en-GB" sz="1800" baseline="0" dirty="0" smtClean="0"/>
              <a:t> Likely reason: only region where employment rate amongst parents lower in 2008-09 than 1998-99 (big fall in 2008-09).</a:t>
            </a:r>
          </a:p>
          <a:p>
            <a:pPr marL="457200" lvl="3">
              <a:buFont typeface="Arial" pitchFamily="34" charset="0"/>
              <a:buChar char="•"/>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0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1800" baseline="0" dirty="0" smtClean="0"/>
          </a:p>
          <a:p>
            <a:pPr lvl="1">
              <a:buFont typeface="Arial" pitchFamily="34" charset="0"/>
              <a:buChar char="•"/>
            </a:pPr>
            <a:endParaRPr lang="en-GB" sz="1800" baseline="0" dirty="0" smtClean="0"/>
          </a:p>
          <a:p>
            <a:pPr lvl="1"/>
            <a:endParaRPr lang="en-GB" sz="1800" baseline="0" dirty="0" smtClean="0"/>
          </a:p>
          <a:p>
            <a:pPr>
              <a:buFont typeface="Wingdings" pitchFamily="2" charset="2"/>
              <a:buChar char="Ø"/>
            </a:pPr>
            <a:endParaRPr lang="en-GB" sz="18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
        <p:nvSpPr>
          <p:cNvPr id="8" name="Rectangle 2"/>
          <p:cNvSpPr>
            <a:spLocks noGrp="1" noChangeArrowheads="1"/>
          </p:cNvSpPr>
          <p:nvPr>
            <p:ph type="title"/>
          </p:nvPr>
        </p:nvSpPr>
        <p:spPr>
          <a:xfrm>
            <a:off x="611560" y="116632"/>
            <a:ext cx="7848600" cy="990600"/>
          </a:xfrm>
        </p:spPr>
        <p:txBody>
          <a:bodyPr/>
          <a:lstStyle/>
          <a:p>
            <a:r>
              <a:rPr lang="en-GB" dirty="0" smtClean="0">
                <a:latin typeface="Arial" pitchFamily="34" charset="0"/>
                <a:cs typeface="Arial" pitchFamily="34" charset="0"/>
              </a:rPr>
              <a:t>Child poverty by region (Great Britain)</a:t>
            </a:r>
            <a:endParaRPr lang="en-GB" dirty="0">
              <a:latin typeface="Arial" pitchFamily="34" charset="0"/>
              <a:cs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p:txBody>
          <a:bodyPr/>
          <a:lstStyle/>
          <a:p>
            <a:r>
              <a:rPr lang="en-GB" sz="3200" dirty="0" smtClean="0">
                <a:latin typeface="Arial" pitchFamily="34" charset="0"/>
                <a:cs typeface="Arial" pitchFamily="34" charset="0"/>
              </a:rPr>
              <a:t>Policy background</a:t>
            </a:r>
            <a:endParaRPr lang="en-GB" sz="3200" dirty="0">
              <a:latin typeface="Arial" pitchFamily="34" charset="0"/>
              <a:cs typeface="Arial" pitchFamily="34" charset="0"/>
            </a:endParaRPr>
          </a:p>
        </p:txBody>
      </p:sp>
      <p:sp>
        <p:nvSpPr>
          <p:cNvPr id="9" name="TextBox 8"/>
          <p:cNvSpPr txBox="1"/>
          <p:nvPr/>
        </p:nvSpPr>
        <p:spPr>
          <a:xfrm>
            <a:off x="611560" y="1628800"/>
            <a:ext cx="7858180" cy="4708981"/>
          </a:xfrm>
          <a:prstGeom prst="rect">
            <a:avLst/>
          </a:prstGeom>
          <a:noFill/>
        </p:spPr>
        <p:txBody>
          <a:bodyPr wrap="square" rtlCol="0">
            <a:spAutoFit/>
          </a:bodyPr>
          <a:lstStyle/>
          <a:p>
            <a:pPr>
              <a:buFont typeface="Wingdings" pitchFamily="2" charset="2"/>
              <a:buChar char="Ø"/>
            </a:pPr>
            <a:r>
              <a:rPr lang="en-GB" sz="2400" baseline="0" dirty="0" smtClean="0"/>
              <a:t> In 1999 the Labour Government announced:</a:t>
            </a:r>
          </a:p>
          <a:p>
            <a:pPr>
              <a:buFont typeface="Wingdings" pitchFamily="2" charset="2"/>
              <a:buChar char="Ø"/>
            </a:pPr>
            <a:endParaRPr lang="en-GB" sz="2400" baseline="0" dirty="0" smtClean="0"/>
          </a:p>
          <a:p>
            <a:pPr lvl="1">
              <a:buFont typeface="Arial" pitchFamily="34" charset="0"/>
              <a:buChar char="•"/>
            </a:pPr>
            <a:r>
              <a:rPr lang="en-GB" sz="2000" baseline="0" dirty="0" smtClean="0"/>
              <a:t> Target to ‘eradicate’ child poverty by 2020-21.</a:t>
            </a:r>
          </a:p>
          <a:p>
            <a:pPr lvl="1">
              <a:buFont typeface="Arial" pitchFamily="34" charset="0"/>
              <a:buChar char="•"/>
            </a:pPr>
            <a:endParaRPr lang="en-GB" sz="2000" baseline="0" dirty="0" smtClean="0"/>
          </a:p>
          <a:p>
            <a:pPr lvl="1">
              <a:buFont typeface="Arial" pitchFamily="34" charset="0"/>
              <a:buChar char="•"/>
            </a:pPr>
            <a:r>
              <a:rPr lang="en-GB" sz="2000" baseline="0" dirty="0" smtClean="0"/>
              <a:t> Interim targets for 2004-05 (75% of 1998-99 level) and 2010-11 (50% of 1998-99  level).</a:t>
            </a:r>
          </a:p>
          <a:p>
            <a:pPr lvl="1">
              <a:buFont typeface="Arial" pitchFamily="34" charset="0"/>
              <a:buChar char="•"/>
            </a:pPr>
            <a:endParaRPr lang="en-GB" sz="2000" baseline="0" dirty="0" smtClean="0"/>
          </a:p>
          <a:p>
            <a:pPr lvl="1">
              <a:buFont typeface="Arial" pitchFamily="34" charset="0"/>
              <a:buChar char="•"/>
            </a:pPr>
            <a:endParaRPr lang="en-GB" sz="2000" baseline="0" dirty="0" smtClean="0"/>
          </a:p>
          <a:p>
            <a:pPr>
              <a:buFont typeface="Wingdings" pitchFamily="2" charset="2"/>
              <a:buChar char="Ø"/>
            </a:pPr>
            <a:r>
              <a:rPr lang="en-GB" sz="2400" baseline="0" dirty="0" smtClean="0"/>
              <a:t> Child Poverty Act (2010) commits current and future governments to 2020 target.</a:t>
            </a:r>
          </a:p>
          <a:p>
            <a:pPr lvl="1"/>
            <a:endParaRPr lang="en-GB" sz="2000" baseline="0" dirty="0" smtClean="0"/>
          </a:p>
          <a:p>
            <a:pPr>
              <a:buFont typeface="Wingdings" pitchFamily="2" charset="2"/>
              <a:buChar char="Ø"/>
            </a:pPr>
            <a:endParaRPr lang="en-GB" sz="2400" baseline="0" dirty="0" smtClean="0"/>
          </a:p>
          <a:p>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p:txBody>
          <a:bodyPr/>
          <a:lstStyle/>
          <a:p>
            <a:r>
              <a:rPr lang="en-GB" dirty="0" smtClean="0">
                <a:latin typeface="Arial" pitchFamily="34" charset="0"/>
                <a:cs typeface="Arial" pitchFamily="34" charset="0"/>
              </a:rPr>
              <a:t>Conclusions</a:t>
            </a:r>
            <a:endParaRPr lang="en-GB" dirty="0">
              <a:latin typeface="Arial" pitchFamily="34" charset="0"/>
              <a:cs typeface="Arial" pitchFamily="34" charset="0"/>
            </a:endParaRPr>
          </a:p>
        </p:txBody>
      </p:sp>
      <p:sp>
        <p:nvSpPr>
          <p:cNvPr id="9" name="TextBox 8"/>
          <p:cNvSpPr txBox="1"/>
          <p:nvPr/>
        </p:nvSpPr>
        <p:spPr>
          <a:xfrm>
            <a:off x="611560" y="1628800"/>
            <a:ext cx="7858180" cy="5555367"/>
          </a:xfrm>
          <a:prstGeom prst="rect">
            <a:avLst/>
          </a:prstGeom>
          <a:noFill/>
        </p:spPr>
        <p:txBody>
          <a:bodyPr wrap="square" rtlCol="0">
            <a:spAutoFit/>
          </a:bodyPr>
          <a:lstStyle/>
          <a:p>
            <a:pPr>
              <a:buFont typeface="Wingdings" pitchFamily="2" charset="2"/>
              <a:buChar char="Ø"/>
            </a:pPr>
            <a:r>
              <a:rPr lang="en-GB" sz="2100" baseline="0" dirty="0" smtClean="0"/>
              <a:t> Child poverty has fallen a lot since 1998-99.</a:t>
            </a:r>
          </a:p>
          <a:p>
            <a:pPr>
              <a:buFont typeface="Wingdings" pitchFamily="2" charset="2"/>
              <a:buChar char="Ø"/>
            </a:pPr>
            <a:endParaRPr lang="en-GB" sz="2100" baseline="0" dirty="0" smtClean="0"/>
          </a:p>
          <a:p>
            <a:pPr>
              <a:buFont typeface="Wingdings" pitchFamily="2" charset="2"/>
              <a:buChar char="Ø"/>
            </a:pPr>
            <a:r>
              <a:rPr lang="en-GB" sz="2100" baseline="0" dirty="0" smtClean="0"/>
              <a:t> But progress towards targets stalled after 2004-05.</a:t>
            </a:r>
          </a:p>
          <a:p>
            <a:pPr>
              <a:buFont typeface="Wingdings" pitchFamily="2" charset="2"/>
              <a:buChar char="Ø"/>
            </a:pPr>
            <a:endParaRPr lang="en-GB" sz="2100" baseline="0" dirty="0" smtClean="0"/>
          </a:p>
          <a:p>
            <a:pPr>
              <a:buFont typeface="Wingdings" pitchFamily="2" charset="2"/>
              <a:buChar char="Ø"/>
            </a:pPr>
            <a:r>
              <a:rPr lang="en-GB" sz="2100" baseline="0" dirty="0" smtClean="0"/>
              <a:t> Very strong evidence that tax and benefit system has been major driver of trends since 1998-99.</a:t>
            </a:r>
          </a:p>
          <a:p>
            <a:pPr>
              <a:buFont typeface="Wingdings" pitchFamily="2" charset="2"/>
              <a:buChar char="Ø"/>
            </a:pPr>
            <a:endParaRPr lang="en-GB" sz="2100" baseline="0" dirty="0" smtClean="0"/>
          </a:p>
          <a:p>
            <a:pPr>
              <a:buFont typeface="Wingdings" pitchFamily="2" charset="2"/>
              <a:buChar char="Ø"/>
            </a:pPr>
            <a:r>
              <a:rPr lang="en-GB" sz="2100" baseline="0" dirty="0" smtClean="0"/>
              <a:t> Unsurprising, given measure of poverty and scale of ambition.</a:t>
            </a:r>
          </a:p>
          <a:p>
            <a:pPr>
              <a:buFont typeface="Wingdings" pitchFamily="2" charset="2"/>
              <a:buChar char="Ø"/>
            </a:pPr>
            <a:endParaRPr lang="en-GB" sz="2100" baseline="0" dirty="0" smtClean="0"/>
          </a:p>
          <a:p>
            <a:pPr>
              <a:buFont typeface="Wingdings" pitchFamily="2" charset="2"/>
              <a:buChar char="Ø"/>
            </a:pPr>
            <a:r>
              <a:rPr lang="en-GB" sz="2100" baseline="0" dirty="0" smtClean="0"/>
              <a:t> Labour market trends for parents important as well.</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55574" y="1268760"/>
          <a:ext cx="7704857" cy="4612106"/>
        </p:xfrm>
        <a:graphic>
          <a:graphicData uri="http://schemas.openxmlformats.org/drawingml/2006/table">
            <a:tbl>
              <a:tblPr/>
              <a:tblGrid>
                <a:gridCol w="2001721"/>
                <a:gridCol w="818256"/>
                <a:gridCol w="976976"/>
                <a:gridCol w="976976"/>
                <a:gridCol w="976976"/>
                <a:gridCol w="976976"/>
                <a:gridCol w="976976"/>
              </a:tblGrid>
              <a:tr h="658874">
                <a:tc>
                  <a:txBody>
                    <a:bodyPr/>
                    <a:lstStyle/>
                    <a:p>
                      <a:pPr>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2">
                  <a:txBody>
                    <a:bodyPr/>
                    <a:lstStyle/>
                    <a:p>
                      <a:pPr algn="ctr">
                        <a:spcAft>
                          <a:spcPts val="300"/>
                        </a:spcAft>
                      </a:pPr>
                      <a:r>
                        <a:rPr lang="en-GB" sz="1200" b="1" i="1" dirty="0">
                          <a:solidFill>
                            <a:srgbClr val="000000"/>
                          </a:solidFill>
                          <a:latin typeface="Cisalpin LT Std"/>
                          <a:ea typeface="Times New Roman"/>
                          <a:cs typeface="Times New Roman"/>
                        </a:rPr>
                        <a:t>Relative </a:t>
                      </a:r>
                      <a:r>
                        <a:rPr lang="en-GB" sz="1200" b="1" i="1" dirty="0" smtClean="0">
                          <a:solidFill>
                            <a:srgbClr val="000000"/>
                          </a:solidFill>
                          <a:latin typeface="Cisalpin LT Std"/>
                          <a:ea typeface="Times New Roman"/>
                          <a:cs typeface="Times New Roman"/>
                        </a:rPr>
                        <a:t>poverty,</a:t>
                      </a:r>
                      <a:br>
                        <a:rPr lang="en-GB" sz="1200" b="1" i="1" dirty="0" smtClean="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(BHC</a:t>
                      </a:r>
                      <a:r>
                        <a:rPr lang="en-GB" sz="1200" b="1" i="1" dirty="0">
                          <a:solidFill>
                            <a:srgbClr val="000000"/>
                          </a:solidFill>
                          <a:latin typeface="Cisalpin LT Std"/>
                          <a:ea typeface="Times New Roman"/>
                          <a:cs typeface="Times New Roman"/>
                        </a:rPr>
                        <a:t>)</a:t>
                      </a:r>
                      <a:endParaRPr lang="en-GB" sz="1000" b="1"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dirty="0">
                          <a:solidFill>
                            <a:srgbClr val="000000"/>
                          </a:solidFill>
                          <a:latin typeface="Cisalpin LT Std"/>
                          <a:ea typeface="Times New Roman"/>
                          <a:cs typeface="Times New Roman"/>
                        </a:rPr>
                        <a:t>Absolute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a:t>
                      </a:r>
                      <a:r>
                        <a:rPr lang="en-GB" sz="1200" b="1" i="1" dirty="0">
                          <a:solidFill>
                            <a:srgbClr val="000000"/>
                          </a:solidFill>
                          <a:latin typeface="Cisalpin LT Std"/>
                          <a:ea typeface="Times New Roman"/>
                          <a:cs typeface="Times New Roman"/>
                        </a:rPr>
                        <a:t>BHC)</a:t>
                      </a:r>
                      <a:endParaRPr lang="en-GB" sz="1000" b="1" dirty="0">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dirty="0">
                          <a:solidFill>
                            <a:srgbClr val="000000"/>
                          </a:solidFill>
                          <a:latin typeface="Cisalpin LT Std"/>
                          <a:ea typeface="Times New Roman"/>
                          <a:cs typeface="Times New Roman"/>
                        </a:rPr>
                        <a:t>Material deprivation and relative low income</a:t>
                      </a:r>
                      <a:endParaRPr lang="en-GB" sz="1000" b="1" dirty="0">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r>
              <a:tr h="219624">
                <a:tc>
                  <a:txBody>
                    <a:bodyPr/>
                    <a:lstStyle/>
                    <a:p>
                      <a:pPr>
                        <a:spcAft>
                          <a:spcPts val="300"/>
                        </a:spcAft>
                      </a:pPr>
                      <a:r>
                        <a:rPr lang="en-GB" sz="1200">
                          <a:solidFill>
                            <a:srgbClr val="000000"/>
                          </a:solidFill>
                          <a:latin typeface="Cisalpin LT Std"/>
                          <a:ea typeface="Times New Roman"/>
                          <a:cs typeface="Times New Roman"/>
                        </a:rPr>
                        <a:t>1998–99</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1999–00</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2000–01</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2001–02</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2002–03</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2003–04</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2004–05</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2005–06</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2006–07</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2007–08</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2008–09</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0" dirty="0">
                          <a:solidFill>
                            <a:srgbClr val="000000"/>
                          </a:solidFill>
                          <a:latin typeface="Cisalpin LT Std"/>
                          <a:ea typeface="Times New Roman"/>
                          <a:cs typeface="Times New Roman"/>
                        </a:rPr>
                        <a:t>Change since 1998–99</a:t>
                      </a:r>
                      <a:endParaRPr lang="en-GB" sz="1000" b="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0">
                          <a:solidFill>
                            <a:srgbClr val="000000"/>
                          </a:solidFill>
                          <a:latin typeface="Cisalpin LT Std"/>
                          <a:ea typeface="Times New Roman"/>
                          <a:cs typeface="Times New Roman"/>
                        </a:rPr>
                        <a:t>Change since 2004–05</a:t>
                      </a:r>
                      <a:endParaRPr lang="en-GB" sz="1000" b="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smtClean="0">
                          <a:solidFill>
                            <a:srgbClr val="000000"/>
                          </a:solidFill>
                          <a:latin typeface="Cisalpin LT Std"/>
                          <a:ea typeface="Times New Roman"/>
                          <a:cs typeface="Times New Roman"/>
                        </a:rPr>
                        <a:t>IFS projection for 2010-11</a:t>
                      </a: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Target for 2010–11</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1.3</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09600" y="228600"/>
            <a:ext cx="8282880" cy="990600"/>
          </a:xfrm>
        </p:spPr>
        <p:txBody>
          <a:bodyPr/>
          <a:lstStyle/>
          <a:p>
            <a:r>
              <a:rPr lang="en-GB" sz="3200" dirty="0" smtClean="0">
                <a:latin typeface="Arial" pitchFamily="34" charset="0"/>
                <a:cs typeface="Arial" pitchFamily="34" charset="0"/>
              </a:rPr>
              <a:t>Child poverty since 1998-99</a:t>
            </a:r>
            <a:endParaRPr lang="en-GB" sz="3200" dirty="0">
              <a:latin typeface="Arial" pitchFamily="34" charset="0"/>
              <a:cs typeface="Arial" pitchFamily="34" charset="0"/>
            </a:endParaRPr>
          </a:p>
        </p:txBody>
      </p:sp>
      <p:sp>
        <p:nvSpPr>
          <p:cNvPr id="168961" name="Rectangle 1"/>
          <p:cNvSpPr>
            <a:spLocks noChangeArrowheads="1"/>
          </p:cNvSpPr>
          <p:nvPr/>
        </p:nvSpPr>
        <p:spPr bwMode="auto">
          <a:xfrm>
            <a:off x="683568" y="5830124"/>
            <a:ext cx="74888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Sources: Calculations based on Family Resources Survey, various years; Department for Work and Pensions (2010).  UK poverty levels for the years 1998/99 through 2001/02 draw on the DWP’s imputed estimates of poverty levels in Northern Ireland over this period. </a:t>
            </a: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89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1689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55574" y="1268760"/>
          <a:ext cx="7704857" cy="4612106"/>
        </p:xfrm>
        <a:graphic>
          <a:graphicData uri="http://schemas.openxmlformats.org/drawingml/2006/table">
            <a:tbl>
              <a:tblPr/>
              <a:tblGrid>
                <a:gridCol w="2001721"/>
                <a:gridCol w="818256"/>
                <a:gridCol w="976976"/>
                <a:gridCol w="976976"/>
                <a:gridCol w="976976"/>
                <a:gridCol w="976976"/>
                <a:gridCol w="976976"/>
              </a:tblGrid>
              <a:tr h="658874">
                <a:tc>
                  <a:txBody>
                    <a:bodyPr/>
                    <a:lstStyle/>
                    <a:p>
                      <a:pPr>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2">
                  <a:txBody>
                    <a:bodyPr/>
                    <a:lstStyle/>
                    <a:p>
                      <a:pPr algn="ctr">
                        <a:spcAft>
                          <a:spcPts val="300"/>
                        </a:spcAft>
                      </a:pPr>
                      <a:r>
                        <a:rPr lang="en-GB" sz="1200" b="1" i="1" dirty="0">
                          <a:solidFill>
                            <a:srgbClr val="000000"/>
                          </a:solidFill>
                          <a:latin typeface="Cisalpin LT Std"/>
                          <a:ea typeface="Times New Roman"/>
                          <a:cs typeface="Times New Roman"/>
                        </a:rPr>
                        <a:t>Relative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(BHC</a:t>
                      </a:r>
                      <a:r>
                        <a:rPr lang="en-GB" sz="1200" b="1" i="1" dirty="0">
                          <a:solidFill>
                            <a:srgbClr val="000000"/>
                          </a:solidFill>
                          <a:latin typeface="Cisalpin LT Std"/>
                          <a:ea typeface="Times New Roman"/>
                          <a:cs typeface="Times New Roman"/>
                        </a:rPr>
                        <a:t>)</a:t>
                      </a:r>
                      <a:endParaRPr lang="en-GB" sz="1000" b="1"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dirty="0">
                          <a:solidFill>
                            <a:srgbClr val="000000"/>
                          </a:solidFill>
                          <a:latin typeface="Cisalpin LT Std"/>
                          <a:ea typeface="Times New Roman"/>
                          <a:cs typeface="Times New Roman"/>
                        </a:rPr>
                        <a:t>Absolute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a:t>
                      </a:r>
                      <a:r>
                        <a:rPr lang="en-GB" sz="1200" b="1" i="1" dirty="0">
                          <a:solidFill>
                            <a:srgbClr val="000000"/>
                          </a:solidFill>
                          <a:latin typeface="Cisalpin LT Std"/>
                          <a:ea typeface="Times New Roman"/>
                          <a:cs typeface="Times New Roman"/>
                        </a:rPr>
                        <a:t>BHC)</a:t>
                      </a:r>
                      <a:endParaRPr lang="en-GB" sz="1000" b="1" dirty="0">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a:solidFill>
                            <a:srgbClr val="000000"/>
                          </a:solidFill>
                          <a:latin typeface="Cisalpin LT Std"/>
                          <a:ea typeface="Times New Roman"/>
                          <a:cs typeface="Times New Roman"/>
                        </a:rPr>
                        <a:t>Material deprivation and relative low income</a:t>
                      </a:r>
                      <a:endParaRPr lang="en-GB" sz="1000" b="1">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r>
              <a:tr h="219624">
                <a:tc>
                  <a:txBody>
                    <a:bodyPr/>
                    <a:lstStyle/>
                    <a:p>
                      <a:pPr>
                        <a:spcAft>
                          <a:spcPts val="300"/>
                        </a:spcAft>
                      </a:pPr>
                      <a:r>
                        <a:rPr lang="en-GB" sz="1200" dirty="0">
                          <a:solidFill>
                            <a:srgbClr val="000000"/>
                          </a:solidFill>
                          <a:latin typeface="Cisalpin LT Std"/>
                          <a:ea typeface="Times New Roman"/>
                          <a:cs typeface="Times New Roman"/>
                        </a:rPr>
                        <a:t>1998–99</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26.1</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3.4</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26.1</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3.4</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20.8</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r>
              <a:tr h="219624">
                <a:tc>
                  <a:txBody>
                    <a:bodyPr/>
                    <a:lstStyle/>
                    <a:p>
                      <a:pPr>
                        <a:spcAft>
                          <a:spcPts val="300"/>
                        </a:spcAft>
                      </a:pPr>
                      <a:r>
                        <a:rPr lang="en-GB" sz="1200">
                          <a:solidFill>
                            <a:srgbClr val="000000"/>
                          </a:solidFill>
                          <a:latin typeface="Cisalpin LT Std"/>
                          <a:ea typeface="Times New Roman"/>
                          <a:cs typeface="Times New Roman"/>
                        </a:rPr>
                        <a:t>1999–00</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25.7</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2000–01</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dirty="0" smtClean="0">
                          <a:solidFill>
                            <a:srgbClr val="000000"/>
                          </a:solidFill>
                          <a:latin typeface="Cisalpin LT Std"/>
                          <a:ea typeface="Times New Roman"/>
                          <a:cs typeface="Times New Roman"/>
                        </a:rPr>
                        <a:t>23.4</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19.1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2001–02</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23.2</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15.2</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2002–03</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22.6</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14.1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2003–04</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22.1</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2004–05</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21.3</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12.9</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17.1</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2.2</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r>
              <a:tr h="219624">
                <a:tc>
                  <a:txBody>
                    <a:bodyPr/>
                    <a:lstStyle/>
                    <a:p>
                      <a:pPr>
                        <a:spcAft>
                          <a:spcPts val="300"/>
                        </a:spcAft>
                      </a:pPr>
                      <a:r>
                        <a:rPr lang="en-GB" sz="1200">
                          <a:solidFill>
                            <a:srgbClr val="000000"/>
                          </a:solidFill>
                          <a:latin typeface="Cisalpin LT Std"/>
                          <a:ea typeface="Times New Roman"/>
                          <a:cs typeface="Times New Roman"/>
                        </a:rPr>
                        <a:t>2005–06</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22.0</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12.7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16.3</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2.1</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2006–07</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22.3</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15.6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2007–08</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22.5</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2008–09</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21.8</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12.4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0" dirty="0">
                          <a:solidFill>
                            <a:srgbClr val="000000"/>
                          </a:solidFill>
                          <a:latin typeface="Cisalpin LT Std"/>
                          <a:ea typeface="Times New Roman"/>
                          <a:cs typeface="Times New Roman"/>
                        </a:rPr>
                        <a:t>Change since 1998–99</a:t>
                      </a:r>
                      <a:endParaRPr lang="en-GB" sz="1000" b="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0" dirty="0">
                          <a:solidFill>
                            <a:srgbClr val="000000"/>
                          </a:solidFill>
                          <a:latin typeface="Cisalpin LT Std"/>
                          <a:ea typeface="Times New Roman"/>
                          <a:cs typeface="Times New Roman"/>
                        </a:rPr>
                        <a:t>Change since 2004–05</a:t>
                      </a:r>
                      <a:endParaRPr lang="en-GB" sz="1000" b="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000" b="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dirty="0" smtClean="0">
                          <a:solidFill>
                            <a:srgbClr val="000000"/>
                          </a:solidFill>
                          <a:latin typeface="+mn-lt"/>
                          <a:ea typeface="Times New Roman"/>
                          <a:cs typeface="Times New Roman"/>
                        </a:rPr>
                        <a:t>IFS projection for 2010-11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Target for 2010–11</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1.3</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09600" y="228600"/>
            <a:ext cx="8282880" cy="990600"/>
          </a:xfrm>
        </p:spPr>
        <p:txBody>
          <a:bodyPr/>
          <a:lstStyle/>
          <a:p>
            <a:r>
              <a:rPr lang="en-GB" sz="3200" dirty="0" smtClean="0">
                <a:latin typeface="Arial" pitchFamily="34" charset="0"/>
                <a:cs typeface="Arial" pitchFamily="34" charset="0"/>
              </a:rPr>
              <a:t>Child poverty since 1998-99</a:t>
            </a:r>
            <a:endParaRPr lang="en-GB" sz="3200" dirty="0">
              <a:latin typeface="Arial" pitchFamily="34" charset="0"/>
              <a:cs typeface="Arial" pitchFamily="34" charset="0"/>
            </a:endParaRPr>
          </a:p>
        </p:txBody>
      </p:sp>
      <p:sp>
        <p:nvSpPr>
          <p:cNvPr id="168961" name="Rectangle 1"/>
          <p:cNvSpPr>
            <a:spLocks noChangeArrowheads="1"/>
          </p:cNvSpPr>
          <p:nvPr/>
        </p:nvSpPr>
        <p:spPr bwMode="auto">
          <a:xfrm>
            <a:off x="683568" y="5830124"/>
            <a:ext cx="74888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Sources: Calculations based on Family Resources Survey, various years; Department for Work and Pensions (2010).  UK poverty levels for the years 1998/99 through 2001/02 draw on the DWP’s imputed estimates of poverty levels in Northern Ireland over this period. </a:t>
            </a: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55574" y="1268760"/>
          <a:ext cx="7704857" cy="4612106"/>
        </p:xfrm>
        <a:graphic>
          <a:graphicData uri="http://schemas.openxmlformats.org/drawingml/2006/table">
            <a:tbl>
              <a:tblPr/>
              <a:tblGrid>
                <a:gridCol w="2001721"/>
                <a:gridCol w="818256"/>
                <a:gridCol w="976976"/>
                <a:gridCol w="976976"/>
                <a:gridCol w="976976"/>
                <a:gridCol w="976976"/>
                <a:gridCol w="976976"/>
              </a:tblGrid>
              <a:tr h="658874">
                <a:tc>
                  <a:txBody>
                    <a:bodyPr/>
                    <a:lstStyle/>
                    <a:p>
                      <a:pPr>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2">
                  <a:txBody>
                    <a:bodyPr/>
                    <a:lstStyle/>
                    <a:p>
                      <a:pPr algn="ctr">
                        <a:spcAft>
                          <a:spcPts val="300"/>
                        </a:spcAft>
                      </a:pPr>
                      <a:r>
                        <a:rPr lang="en-GB" sz="1200" b="1" i="1" dirty="0">
                          <a:solidFill>
                            <a:srgbClr val="000000"/>
                          </a:solidFill>
                          <a:latin typeface="Cisalpin LT Std"/>
                          <a:ea typeface="Times New Roman"/>
                          <a:cs typeface="Times New Roman"/>
                        </a:rPr>
                        <a:t>Relative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(BHC</a:t>
                      </a:r>
                      <a:r>
                        <a:rPr lang="en-GB" sz="1200" b="1" i="1" dirty="0">
                          <a:solidFill>
                            <a:srgbClr val="000000"/>
                          </a:solidFill>
                          <a:latin typeface="Cisalpin LT Std"/>
                          <a:ea typeface="Times New Roman"/>
                          <a:cs typeface="Times New Roman"/>
                        </a:rPr>
                        <a:t>)</a:t>
                      </a:r>
                      <a:endParaRPr lang="en-GB" sz="1000" b="1"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dirty="0">
                          <a:solidFill>
                            <a:srgbClr val="000000"/>
                          </a:solidFill>
                          <a:latin typeface="Cisalpin LT Std"/>
                          <a:ea typeface="Times New Roman"/>
                          <a:cs typeface="Times New Roman"/>
                        </a:rPr>
                        <a:t>Absolute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a:t>
                      </a:r>
                      <a:r>
                        <a:rPr lang="en-GB" sz="1200" b="1" i="1" dirty="0">
                          <a:solidFill>
                            <a:srgbClr val="000000"/>
                          </a:solidFill>
                          <a:latin typeface="Cisalpin LT Std"/>
                          <a:ea typeface="Times New Roman"/>
                          <a:cs typeface="Times New Roman"/>
                        </a:rPr>
                        <a:t>BHC)</a:t>
                      </a:r>
                      <a:endParaRPr lang="en-GB" sz="1000" b="1" dirty="0">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a:solidFill>
                            <a:srgbClr val="000000"/>
                          </a:solidFill>
                          <a:latin typeface="Cisalpin LT Std"/>
                          <a:ea typeface="Times New Roman"/>
                          <a:cs typeface="Times New Roman"/>
                        </a:rPr>
                        <a:t>Material deprivation and relative low income</a:t>
                      </a:r>
                      <a:endParaRPr lang="en-GB" sz="1000" b="1">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r>
              <a:tr h="219624">
                <a:tc>
                  <a:txBody>
                    <a:bodyPr/>
                    <a:lstStyle/>
                    <a:p>
                      <a:pPr>
                        <a:spcAft>
                          <a:spcPts val="300"/>
                        </a:spcAft>
                      </a:pPr>
                      <a:r>
                        <a:rPr lang="en-GB" sz="1200" dirty="0">
                          <a:solidFill>
                            <a:srgbClr val="000000"/>
                          </a:solidFill>
                          <a:latin typeface="Cisalpin LT Std"/>
                          <a:ea typeface="Times New Roman"/>
                          <a:cs typeface="Times New Roman"/>
                        </a:rPr>
                        <a:t>1998–99</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26.1</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3.4</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26.1</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3.4</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20.8</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r>
              <a:tr h="219624">
                <a:tc>
                  <a:txBody>
                    <a:bodyPr/>
                    <a:lstStyle/>
                    <a:p>
                      <a:pPr>
                        <a:spcAft>
                          <a:spcPts val="300"/>
                        </a:spcAft>
                      </a:pPr>
                      <a:r>
                        <a:rPr lang="en-GB" sz="1200">
                          <a:solidFill>
                            <a:srgbClr val="000000"/>
                          </a:solidFill>
                          <a:latin typeface="Cisalpin LT Std"/>
                          <a:ea typeface="Times New Roman"/>
                          <a:cs typeface="Times New Roman"/>
                        </a:rPr>
                        <a:t>1999–00</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25.7</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2000–01</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dirty="0" smtClean="0">
                          <a:solidFill>
                            <a:srgbClr val="000000"/>
                          </a:solidFill>
                          <a:latin typeface="Cisalpin LT Std"/>
                          <a:ea typeface="Times New Roman"/>
                          <a:cs typeface="Times New Roman"/>
                        </a:rPr>
                        <a:t>23.4</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19.1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2001–02</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23.2</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15.2</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2002–03</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22.6</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14.1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2003–04</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22.1</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2004–05</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21.3</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12.9</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17.1</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2.2</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r>
              <a:tr h="219624">
                <a:tc>
                  <a:txBody>
                    <a:bodyPr/>
                    <a:lstStyle/>
                    <a:p>
                      <a:pPr>
                        <a:spcAft>
                          <a:spcPts val="300"/>
                        </a:spcAft>
                      </a:pPr>
                      <a:r>
                        <a:rPr lang="en-GB" sz="1200">
                          <a:solidFill>
                            <a:srgbClr val="000000"/>
                          </a:solidFill>
                          <a:latin typeface="Cisalpin LT Std"/>
                          <a:ea typeface="Times New Roman"/>
                          <a:cs typeface="Times New Roman"/>
                        </a:rPr>
                        <a:t>2005–06</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22.0</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12.7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1.6</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16.3</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2.1</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2006–07</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22.3</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15.6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2007–08</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22.5</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2008–09</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21.8</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12.4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1" dirty="0">
                          <a:solidFill>
                            <a:srgbClr val="000000"/>
                          </a:solidFill>
                          <a:latin typeface="Cisalpin LT Std"/>
                          <a:ea typeface="Times New Roman"/>
                          <a:cs typeface="Times New Roman"/>
                        </a:rPr>
                        <a:t>Change since 1998–99</a:t>
                      </a:r>
                      <a:endParaRPr lang="en-GB" sz="10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–4.2</a:t>
                      </a:r>
                      <a:endParaRPr lang="en-GB" sz="1000" b="1">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b="1" dirty="0">
                          <a:solidFill>
                            <a:srgbClr val="000000"/>
                          </a:solidFill>
                          <a:latin typeface="Cisalpin LT Std"/>
                          <a:ea typeface="Times New Roman"/>
                          <a:cs typeface="Times New Roman"/>
                        </a:rPr>
                        <a:t>–0.6</a:t>
                      </a: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–13.6</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–1.8</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dirty="0">
                          <a:solidFill>
                            <a:srgbClr val="000000"/>
                          </a:solidFill>
                          <a:latin typeface="Cisalpin LT Std"/>
                          <a:ea typeface="Times New Roman"/>
                          <a:cs typeface="Times New Roman"/>
                        </a:rPr>
                        <a:t>–3.7</a:t>
                      </a: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–0.4</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1" dirty="0">
                          <a:solidFill>
                            <a:srgbClr val="000000"/>
                          </a:solidFill>
                          <a:latin typeface="Cisalpin LT Std"/>
                          <a:ea typeface="Times New Roman"/>
                          <a:cs typeface="Times New Roman"/>
                        </a:rPr>
                        <a:t>Change since 2004–05</a:t>
                      </a:r>
                      <a:endParaRPr lang="en-GB" sz="10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+0.5</a:t>
                      </a:r>
                      <a:endParaRPr lang="en-GB" sz="1000" b="1">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+0.1</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-0.5</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-0.1</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-0.0</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dirty="0">
                          <a:solidFill>
                            <a:srgbClr val="000000"/>
                          </a:solidFill>
                          <a:latin typeface="Cisalpin LT Std"/>
                          <a:ea typeface="Times New Roman"/>
                          <a:cs typeface="Times New Roman"/>
                        </a:rPr>
                        <a:t>-0.0</a:t>
                      </a: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000" b="1">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dirty="0" smtClean="0">
                          <a:solidFill>
                            <a:srgbClr val="000000"/>
                          </a:solidFill>
                          <a:latin typeface="+mn-lt"/>
                          <a:ea typeface="Times New Roman"/>
                          <a:cs typeface="Times New Roman"/>
                        </a:rPr>
                        <a:t>IFS projection for 2010-11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Target for 2010–11</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n/a</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1.3</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09600" y="228600"/>
            <a:ext cx="8282880" cy="990600"/>
          </a:xfrm>
        </p:spPr>
        <p:txBody>
          <a:bodyPr/>
          <a:lstStyle/>
          <a:p>
            <a:r>
              <a:rPr lang="en-GB" sz="3200" dirty="0" smtClean="0">
                <a:latin typeface="Arial" pitchFamily="34" charset="0"/>
                <a:cs typeface="Arial" pitchFamily="34" charset="0"/>
              </a:rPr>
              <a:t>Child poverty since 1998-99</a:t>
            </a:r>
            <a:endParaRPr lang="en-GB" sz="3200" dirty="0">
              <a:latin typeface="Arial" pitchFamily="34" charset="0"/>
              <a:cs typeface="Arial" pitchFamily="34" charset="0"/>
            </a:endParaRPr>
          </a:p>
        </p:txBody>
      </p:sp>
      <p:sp>
        <p:nvSpPr>
          <p:cNvPr id="168961" name="Rectangle 1"/>
          <p:cNvSpPr>
            <a:spLocks noChangeArrowheads="1"/>
          </p:cNvSpPr>
          <p:nvPr/>
        </p:nvSpPr>
        <p:spPr bwMode="auto">
          <a:xfrm>
            <a:off x="683568" y="5830124"/>
            <a:ext cx="74888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Sources: Calculations based on Family Resources Survey, various years; Department for Work and Pensions (2010).  UK poverty levels for the years 1998/99 through 2001/02 draw on the DWP’s imputed estimates of poverty levels in Northern Ireland over this period. </a:t>
            </a: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55574" y="1268760"/>
          <a:ext cx="7704857" cy="4612106"/>
        </p:xfrm>
        <a:graphic>
          <a:graphicData uri="http://schemas.openxmlformats.org/drawingml/2006/table">
            <a:tbl>
              <a:tblPr/>
              <a:tblGrid>
                <a:gridCol w="2001721"/>
                <a:gridCol w="818256"/>
                <a:gridCol w="976976"/>
                <a:gridCol w="976976"/>
                <a:gridCol w="976976"/>
                <a:gridCol w="976976"/>
                <a:gridCol w="976976"/>
              </a:tblGrid>
              <a:tr h="658874">
                <a:tc>
                  <a:txBody>
                    <a:bodyPr/>
                    <a:lstStyle/>
                    <a:p>
                      <a:pPr>
                        <a:spcAft>
                          <a:spcPts val="300"/>
                        </a:spcAft>
                      </a:pPr>
                      <a:endParaRPr lang="en-GB" sz="12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2">
                  <a:txBody>
                    <a:bodyPr/>
                    <a:lstStyle/>
                    <a:p>
                      <a:pPr algn="ctr">
                        <a:spcAft>
                          <a:spcPts val="300"/>
                        </a:spcAft>
                      </a:pPr>
                      <a:r>
                        <a:rPr lang="en-GB" sz="1200" b="1" i="1" dirty="0">
                          <a:solidFill>
                            <a:srgbClr val="000000"/>
                          </a:solidFill>
                          <a:latin typeface="Cisalpin LT Std"/>
                          <a:ea typeface="Times New Roman"/>
                          <a:cs typeface="Times New Roman"/>
                        </a:rPr>
                        <a:t>Relative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(BHC</a:t>
                      </a:r>
                      <a:r>
                        <a:rPr lang="en-GB" sz="1200" b="1" i="1" dirty="0">
                          <a:solidFill>
                            <a:srgbClr val="000000"/>
                          </a:solidFill>
                          <a:latin typeface="Cisalpin LT Std"/>
                          <a:ea typeface="Times New Roman"/>
                          <a:cs typeface="Times New Roman"/>
                        </a:rPr>
                        <a:t>)</a:t>
                      </a:r>
                      <a:endParaRPr lang="en-GB" sz="1000" b="1"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dirty="0">
                          <a:solidFill>
                            <a:srgbClr val="000000"/>
                          </a:solidFill>
                          <a:latin typeface="Cisalpin LT Std"/>
                          <a:ea typeface="Times New Roman"/>
                          <a:cs typeface="Times New Roman"/>
                        </a:rPr>
                        <a:t>Absolute poverty,</a:t>
                      </a:r>
                      <a:br>
                        <a:rPr lang="en-GB" sz="1200" b="1" i="1" dirty="0">
                          <a:solidFill>
                            <a:srgbClr val="000000"/>
                          </a:solidFill>
                          <a:latin typeface="Cisalpin LT Std"/>
                          <a:ea typeface="Times New Roman"/>
                          <a:cs typeface="Times New Roman"/>
                        </a:rPr>
                      </a:br>
                      <a:r>
                        <a:rPr lang="en-GB" sz="1200" b="1" i="1" dirty="0" smtClean="0">
                          <a:solidFill>
                            <a:srgbClr val="000000"/>
                          </a:solidFill>
                          <a:latin typeface="Cisalpin LT Std"/>
                          <a:ea typeface="Times New Roman"/>
                          <a:cs typeface="Times New Roman"/>
                        </a:rPr>
                        <a:t>UK (</a:t>
                      </a:r>
                      <a:r>
                        <a:rPr lang="en-GB" sz="1200" b="1" i="1" dirty="0">
                          <a:solidFill>
                            <a:srgbClr val="000000"/>
                          </a:solidFill>
                          <a:latin typeface="Cisalpin LT Std"/>
                          <a:ea typeface="Times New Roman"/>
                          <a:cs typeface="Times New Roman"/>
                        </a:rPr>
                        <a:t>BHC)</a:t>
                      </a:r>
                      <a:endParaRPr lang="en-GB" sz="1000" b="1" dirty="0">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c gridSpan="2">
                  <a:txBody>
                    <a:bodyPr/>
                    <a:lstStyle/>
                    <a:p>
                      <a:pPr algn="ctr">
                        <a:spcAft>
                          <a:spcPts val="300"/>
                        </a:spcAft>
                      </a:pPr>
                      <a:r>
                        <a:rPr lang="en-GB" sz="1200" b="1" i="1">
                          <a:solidFill>
                            <a:srgbClr val="000000"/>
                          </a:solidFill>
                          <a:latin typeface="Cisalpin LT Std"/>
                          <a:ea typeface="Times New Roman"/>
                          <a:cs typeface="Times New Roman"/>
                        </a:rPr>
                        <a:t>Material deprivation and relative low income</a:t>
                      </a:r>
                      <a:endParaRPr lang="en-GB" sz="1000" b="1">
                        <a:solidFill>
                          <a:srgbClr val="000000"/>
                        </a:solidFill>
                        <a:latin typeface="Cisalpin LT Std"/>
                        <a:ea typeface="Times New Roman"/>
                        <a:cs typeface="Times New Roman"/>
                      </a:endParaRPr>
                    </a:p>
                  </a:txBody>
                  <a:tcPr marL="0" marR="0" marT="0" marB="0">
                    <a:lnL>
                      <a:noFill/>
                    </a:lnL>
                    <a:lnR>
                      <a:noFill/>
                    </a:lnR>
                    <a:lnT w="19050" cap="flat" cmpd="sng" algn="ctr">
                      <a:solidFill>
                        <a:srgbClr val="000000"/>
                      </a:solidFill>
                      <a:prstDash val="solid"/>
                      <a:round/>
                      <a:headEnd type="none" w="med" len="med"/>
                      <a:tailEnd type="none" w="med" len="med"/>
                    </a:lnT>
                    <a:lnB>
                      <a:noFill/>
                    </a:lnB>
                  </a:tcPr>
                </a:tc>
                <a:tc hMerge="1">
                  <a:txBody>
                    <a:bodyPr/>
                    <a:lstStyle/>
                    <a:p>
                      <a:endParaRPr lang="en-GB"/>
                    </a:p>
                  </a:txBody>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300"/>
                        </a:spcAft>
                      </a:pPr>
                      <a:r>
                        <a:rPr lang="en-GB" sz="1200" b="1">
                          <a:solidFill>
                            <a:srgbClr val="000000"/>
                          </a:solidFill>
                          <a:latin typeface="Cisalpin LT Std"/>
                          <a:ea typeface="Times New Roman"/>
                          <a:cs typeface="Times New Roman"/>
                        </a:rPr>
                        <a:t>Million</a:t>
                      </a:r>
                      <a:endParaRPr lang="en-GB" sz="1000">
                        <a:solidFill>
                          <a:srgbClr val="000000"/>
                        </a:solidFill>
                        <a:latin typeface="Cisalpin LT Std"/>
                        <a:ea typeface="Times New Roman"/>
                        <a:cs typeface="Times New Roman"/>
                      </a:endParaRPr>
                    </a:p>
                  </a:txBody>
                  <a:tcPr marL="0" marR="0" marT="0" marB="0">
                    <a:lnL>
                      <a:noFill/>
                    </a:lnL>
                    <a:lnR>
                      <a:noFill/>
                    </a:lnR>
                    <a:lnT>
                      <a:noFill/>
                    </a:lnT>
                    <a:lnB w="12700" cap="flat" cmpd="sng" algn="ctr">
                      <a:solidFill>
                        <a:srgbClr val="000000"/>
                      </a:solidFill>
                      <a:prstDash val="solid"/>
                      <a:round/>
                      <a:headEnd type="none" w="med" len="med"/>
                      <a:tailEnd type="none" w="med" len="med"/>
                    </a:lnB>
                  </a:tcPr>
                </a:tc>
              </a:tr>
              <a:tr h="219624">
                <a:tc>
                  <a:txBody>
                    <a:bodyPr/>
                    <a:lstStyle/>
                    <a:p>
                      <a:pPr>
                        <a:spcAft>
                          <a:spcPts val="300"/>
                        </a:spcAft>
                      </a:pPr>
                      <a:r>
                        <a:rPr lang="en-GB" sz="1200" dirty="0">
                          <a:solidFill>
                            <a:srgbClr val="000000"/>
                          </a:solidFill>
                          <a:latin typeface="Cisalpin LT Std"/>
                          <a:ea typeface="Times New Roman"/>
                          <a:cs typeface="Times New Roman"/>
                        </a:rPr>
                        <a:t>1998–99</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26.1</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3.4</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26.1</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3.4</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20.8</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2.6</a:t>
                      </a:r>
                      <a:endParaRPr lang="en-GB" sz="1000" dirty="0">
                        <a:solidFill>
                          <a:srgbClr val="000000"/>
                        </a:solidFill>
                        <a:latin typeface="Cisalpin LT Std"/>
                        <a:ea typeface="Times New Roman"/>
                        <a:cs typeface="Times New Roman"/>
                      </a:endParaRPr>
                    </a:p>
                  </a:txBody>
                  <a:tcPr marL="0" marR="0" marT="0" marB="0">
                    <a:lnL>
                      <a:noFill/>
                    </a:lnL>
                    <a:lnR>
                      <a:noFill/>
                    </a:lnR>
                    <a:lnT w="12700" cap="flat" cmpd="sng" algn="ctr">
                      <a:solidFill>
                        <a:srgbClr val="000000"/>
                      </a:solidFill>
                      <a:prstDash val="solid"/>
                      <a:round/>
                      <a:headEnd type="none" w="med" len="med"/>
                      <a:tailEnd type="none" w="med" len="med"/>
                    </a:lnT>
                    <a:lnB>
                      <a:noFill/>
                    </a:lnB>
                    <a:solidFill>
                      <a:schemeClr val="bg1">
                        <a:lumMod val="65000"/>
                      </a:schemeClr>
                    </a:solidFill>
                  </a:tcPr>
                </a:tc>
              </a:tr>
              <a:tr h="219624">
                <a:tc>
                  <a:txBody>
                    <a:bodyPr/>
                    <a:lstStyle/>
                    <a:p>
                      <a:pPr>
                        <a:spcAft>
                          <a:spcPts val="300"/>
                        </a:spcAft>
                      </a:pPr>
                      <a:r>
                        <a:rPr lang="en-GB" sz="1200">
                          <a:solidFill>
                            <a:srgbClr val="000000"/>
                          </a:solidFill>
                          <a:latin typeface="Cisalpin LT Std"/>
                          <a:ea typeface="Times New Roman"/>
                          <a:cs typeface="Times New Roman"/>
                        </a:rPr>
                        <a:t>1999–00</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25.7</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2000–01</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dirty="0" smtClean="0">
                          <a:solidFill>
                            <a:srgbClr val="000000"/>
                          </a:solidFill>
                          <a:latin typeface="Cisalpin LT Std"/>
                          <a:ea typeface="Times New Roman"/>
                          <a:cs typeface="Times New Roman"/>
                        </a:rPr>
                        <a:t>23.4</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19.1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2.5</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2001–02</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23.2</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3.0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15.2</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2002–03</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22.6</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14.1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2003–04</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22.1</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2004–05</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21.3</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12.9</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17.1</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c>
                  <a:txBody>
                    <a:bodyPr/>
                    <a:lstStyle/>
                    <a:p>
                      <a:pPr algn="ctr">
                        <a:spcAft>
                          <a:spcPts val="300"/>
                        </a:spcAft>
                      </a:pPr>
                      <a:r>
                        <a:rPr lang="en-GB" sz="1200" dirty="0">
                          <a:solidFill>
                            <a:srgbClr val="000000"/>
                          </a:solidFill>
                          <a:latin typeface="Cisalpin LT Std"/>
                          <a:ea typeface="Times New Roman"/>
                          <a:cs typeface="Times New Roman"/>
                        </a:rPr>
                        <a:t>2.2</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solidFill>
                      <a:schemeClr val="bg1">
                        <a:lumMod val="65000"/>
                      </a:schemeClr>
                    </a:solidFill>
                  </a:tcPr>
                </a:tc>
              </a:tr>
              <a:tr h="219624">
                <a:tc>
                  <a:txBody>
                    <a:bodyPr/>
                    <a:lstStyle/>
                    <a:p>
                      <a:pPr>
                        <a:spcAft>
                          <a:spcPts val="300"/>
                        </a:spcAft>
                      </a:pPr>
                      <a:r>
                        <a:rPr lang="en-GB" sz="1200">
                          <a:solidFill>
                            <a:srgbClr val="000000"/>
                          </a:solidFill>
                          <a:latin typeface="Cisalpin LT Std"/>
                          <a:ea typeface="Times New Roman"/>
                          <a:cs typeface="Times New Roman"/>
                        </a:rPr>
                        <a:t>2005–06</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22.0</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12.7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1.6</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16.3</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2.1</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2006–07</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22.3</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15.6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2.0</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2007–08</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22.5</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2.9</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13.4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dirty="0">
                          <a:solidFill>
                            <a:srgbClr val="000000"/>
                          </a:solidFill>
                          <a:latin typeface="Cisalpin LT Std"/>
                          <a:ea typeface="Times New Roman"/>
                          <a:cs typeface="Times New Roman"/>
                        </a:rPr>
                        <a:t>1.7</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a:solidFill>
                            <a:srgbClr val="000000"/>
                          </a:solidFill>
                          <a:latin typeface="Cisalpin LT Std"/>
                          <a:ea typeface="Times New Roman"/>
                          <a:cs typeface="Times New Roman"/>
                        </a:rPr>
                        <a:t>2008–09</a:t>
                      </a:r>
                      <a:endParaRPr lang="en-GB" sz="10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21.8</a:t>
                      </a:r>
                      <a:endParaRPr lang="en-GB" sz="10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2.8</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12.4</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1.6</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17.1</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a:solidFill>
                            <a:srgbClr val="000000"/>
                          </a:solidFill>
                          <a:latin typeface="Cisalpin LT Std"/>
                          <a:ea typeface="Times New Roman"/>
                          <a:cs typeface="Times New Roman"/>
                        </a:rPr>
                        <a:t>2.2</a:t>
                      </a:r>
                      <a:endParaRPr lang="en-GB" sz="100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20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a:solidFill>
                          <a:srgbClr val="FF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1" dirty="0">
                          <a:solidFill>
                            <a:srgbClr val="000000"/>
                          </a:solidFill>
                          <a:latin typeface="Cisalpin LT Std"/>
                          <a:ea typeface="Times New Roman"/>
                          <a:cs typeface="Times New Roman"/>
                        </a:rPr>
                        <a:t>Change since 1998–99</a:t>
                      </a:r>
                      <a:endParaRPr lang="en-GB" sz="10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–4.2</a:t>
                      </a:r>
                      <a:endParaRPr lang="en-GB" sz="1000" b="1">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b="1" dirty="0">
                          <a:solidFill>
                            <a:srgbClr val="000000"/>
                          </a:solidFill>
                          <a:latin typeface="Cisalpin LT Std"/>
                          <a:ea typeface="Times New Roman"/>
                          <a:cs typeface="Times New Roman"/>
                        </a:rPr>
                        <a:t>–0.6</a:t>
                      </a: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–13.6</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–1.8</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dirty="0">
                          <a:solidFill>
                            <a:srgbClr val="000000"/>
                          </a:solidFill>
                          <a:latin typeface="Cisalpin LT Std"/>
                          <a:ea typeface="Times New Roman"/>
                          <a:cs typeface="Times New Roman"/>
                        </a:rPr>
                        <a:t>–3.7</a:t>
                      </a: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–0.4</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b="1" dirty="0">
                          <a:solidFill>
                            <a:srgbClr val="000000"/>
                          </a:solidFill>
                          <a:latin typeface="Cisalpin LT Std"/>
                          <a:ea typeface="Times New Roman"/>
                          <a:cs typeface="Times New Roman"/>
                        </a:rPr>
                        <a:t>Change since 2004–05</a:t>
                      </a:r>
                      <a:endParaRPr lang="en-GB" sz="1000" b="1"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+0.5</a:t>
                      </a:r>
                      <a:endParaRPr lang="en-GB" sz="1000" b="1">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+0.1</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-0.5</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-0.1</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a:solidFill>
                            <a:srgbClr val="000000"/>
                          </a:solidFill>
                          <a:latin typeface="Cisalpin LT Std"/>
                          <a:ea typeface="Times New Roman"/>
                          <a:cs typeface="Times New Roman"/>
                        </a:rPr>
                        <a:t>-0.0</a:t>
                      </a: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r>
                        <a:rPr lang="en-GB" sz="1200" b="1" dirty="0">
                          <a:solidFill>
                            <a:srgbClr val="000000"/>
                          </a:solidFill>
                          <a:latin typeface="Cisalpin LT Std"/>
                          <a:ea typeface="Times New Roman"/>
                          <a:cs typeface="Times New Roman"/>
                        </a:rPr>
                        <a:t>-0.0</a:t>
                      </a: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endParaRPr lang="en-GB" sz="1000" b="1">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000" b="1"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GB" sz="1200" dirty="0" smtClean="0">
                          <a:solidFill>
                            <a:srgbClr val="000000"/>
                          </a:solidFill>
                          <a:latin typeface="+mn-lt"/>
                          <a:ea typeface="Times New Roman"/>
                          <a:cs typeface="Times New Roman"/>
                        </a:rPr>
                        <a:t>IFS projection for 2010-11</a:t>
                      </a: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300"/>
                        </a:spcAft>
                      </a:pPr>
                      <a:r>
                        <a:rPr lang="en-GB" sz="1200" dirty="0" smtClean="0">
                          <a:solidFill>
                            <a:srgbClr val="000000"/>
                          </a:solidFill>
                          <a:latin typeface="Cisalpin LT Std"/>
                          <a:ea typeface="Times New Roman"/>
                          <a:cs typeface="Times New Roman"/>
                        </a:rPr>
                        <a:t>18.2</a:t>
                      </a:r>
                      <a:endParaRPr lang="en-GB" sz="12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300"/>
                        </a:spcAft>
                      </a:pPr>
                      <a:r>
                        <a:rPr lang="en-GB" sz="1200" dirty="0" smtClean="0">
                          <a:solidFill>
                            <a:srgbClr val="000000"/>
                          </a:solidFill>
                          <a:latin typeface="Cisalpin LT Std"/>
                          <a:ea typeface="Times New Roman"/>
                          <a:cs typeface="Times New Roman"/>
                        </a:rPr>
                        <a:t>2.4</a:t>
                      </a:r>
                      <a:endParaRPr lang="en-GB" sz="12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kern="12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kern="1200" dirty="0">
                        <a:solidFill>
                          <a:srgbClr val="000000"/>
                        </a:solidFill>
                        <a:latin typeface="Cisalpin LT Std"/>
                        <a:ea typeface="Times New Roman"/>
                        <a:cs typeface="Times New Roman"/>
                      </a:endParaRPr>
                    </a:p>
                  </a:txBody>
                  <a:tcPr marL="0" marR="0" marT="0" marB="0">
                    <a:lnL>
                      <a:noFill/>
                    </a:lnL>
                    <a:lnR>
                      <a:noFill/>
                    </a:lnR>
                    <a:lnT>
                      <a:noFill/>
                    </a:lnT>
                    <a:lnB>
                      <a:noFill/>
                    </a:lnB>
                  </a:tcPr>
                </a:tc>
                <a:tc>
                  <a:txBody>
                    <a:bodyPr/>
                    <a:lstStyle/>
                    <a:p>
                      <a:pPr algn="ctr">
                        <a:spcAft>
                          <a:spcPts val="300"/>
                        </a:spcAft>
                      </a:pPr>
                      <a:endParaRPr lang="en-GB" sz="1200" kern="1200" dirty="0">
                        <a:solidFill>
                          <a:srgbClr val="000000"/>
                        </a:solidFill>
                        <a:latin typeface="Cisalpin LT Std"/>
                        <a:ea typeface="Times New Roman"/>
                        <a:cs typeface="Times New Roman"/>
                      </a:endParaRPr>
                    </a:p>
                  </a:txBody>
                  <a:tcPr marL="0" marR="0" marT="0" marB="0">
                    <a:lnL>
                      <a:noFill/>
                    </a:lnL>
                    <a:lnR>
                      <a:noFill/>
                    </a:lnR>
                    <a:lnT>
                      <a:noFill/>
                    </a:lnT>
                    <a:lnB>
                      <a:noFill/>
                    </a:lnB>
                  </a:tcPr>
                </a:tc>
              </a:tr>
              <a:tr h="219624">
                <a:tc>
                  <a:txBody>
                    <a:bodyPr/>
                    <a:lstStyle/>
                    <a:p>
                      <a:pPr>
                        <a:spcAft>
                          <a:spcPts val="300"/>
                        </a:spcAft>
                      </a:pPr>
                      <a:r>
                        <a:rPr lang="en-GB" sz="1200" dirty="0">
                          <a:solidFill>
                            <a:srgbClr val="000000"/>
                          </a:solidFill>
                          <a:latin typeface="Cisalpin LT Std"/>
                          <a:ea typeface="Times New Roman"/>
                          <a:cs typeface="Times New Roman"/>
                        </a:rPr>
                        <a:t>Target for 2010–11</a:t>
                      </a:r>
                      <a:endParaRPr lang="en-GB" sz="1000" dirty="0">
                        <a:solidFill>
                          <a:srgbClr val="000000"/>
                        </a:solidFill>
                        <a:latin typeface="Cisalpin LT Std"/>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a:solidFill>
                            <a:srgbClr val="000000"/>
                          </a:solidFill>
                          <a:latin typeface="Cisalpin LT Std"/>
                          <a:ea typeface="Times New Roman"/>
                          <a:cs typeface="Times New Roman"/>
                        </a:rPr>
                        <a:t>1.7</a:t>
                      </a:r>
                      <a:endParaRPr lang="en-GB" sz="100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smtClean="0">
                          <a:solidFill>
                            <a:srgbClr val="000000"/>
                          </a:solidFill>
                          <a:latin typeface="Cisalpin LT Std"/>
                          <a:ea typeface="Times New Roman"/>
                          <a:cs typeface="Times New Roman"/>
                        </a:rPr>
                        <a:t>n/a</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300"/>
                        </a:spcAft>
                      </a:pPr>
                      <a:r>
                        <a:rPr lang="en-GB" sz="1200" dirty="0">
                          <a:solidFill>
                            <a:srgbClr val="000000"/>
                          </a:solidFill>
                          <a:latin typeface="Cisalpin LT Std"/>
                          <a:ea typeface="Times New Roman"/>
                          <a:cs typeface="Times New Roman"/>
                        </a:rPr>
                        <a:t>1.3</a:t>
                      </a:r>
                      <a:endParaRPr lang="en-GB" sz="1000" dirty="0">
                        <a:solidFill>
                          <a:srgbClr val="000000"/>
                        </a:solidFill>
                        <a:latin typeface="Cisalpin LT Std"/>
                        <a:ea typeface="Times New Roman"/>
                        <a:cs typeface="Times New Roman"/>
                      </a:endParaRPr>
                    </a:p>
                  </a:txBody>
                  <a:tcPr marL="0" marR="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09600" y="228600"/>
            <a:ext cx="8282880" cy="990600"/>
          </a:xfrm>
        </p:spPr>
        <p:txBody>
          <a:bodyPr/>
          <a:lstStyle/>
          <a:p>
            <a:r>
              <a:rPr lang="en-GB" sz="3200" dirty="0" smtClean="0">
                <a:latin typeface="Arial" pitchFamily="34" charset="0"/>
                <a:cs typeface="Arial" pitchFamily="34" charset="0"/>
              </a:rPr>
              <a:t>Child poverty since 1998-99</a:t>
            </a:r>
            <a:endParaRPr lang="en-GB" sz="3200" dirty="0">
              <a:latin typeface="Arial" pitchFamily="34" charset="0"/>
              <a:cs typeface="Arial" pitchFamily="34" charset="0"/>
            </a:endParaRPr>
          </a:p>
        </p:txBody>
      </p:sp>
      <p:sp>
        <p:nvSpPr>
          <p:cNvPr id="168961" name="Rectangle 1"/>
          <p:cNvSpPr>
            <a:spLocks noChangeArrowheads="1"/>
          </p:cNvSpPr>
          <p:nvPr/>
        </p:nvSpPr>
        <p:spPr bwMode="auto">
          <a:xfrm>
            <a:off x="683568" y="5830124"/>
            <a:ext cx="748883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Cisalpin LT Std" pitchFamily="50" charset="0"/>
                <a:ea typeface="Times New Roman" pitchFamily="18" charset="0"/>
                <a:cs typeface="Times New Roman" pitchFamily="18" charset="0"/>
              </a:rPr>
              <a:t>Sources: Calculations based on Family Resources Survey, various years; Department for Work and Pensions (2010).  UK poverty levels for the years 1998/99 through 2001/02 draw on the DWP’s imputed estimates of poverty levels in Northern Ireland over this period. </a:t>
            </a:r>
            <a:endParaRPr kumimoji="0" lang="en-GB"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1"/>
          </p:nvPr>
        </p:nvSpPr>
        <p:spPr/>
        <p:txBody>
          <a:bodyPr/>
          <a:lstStyle/>
          <a:p>
            <a:r>
              <a:rPr lang="en-GB"/>
              <a:t>© Institute for Fiscal Studies  </a:t>
            </a:r>
            <a:endParaRPr lang="en-GB" baseline="-25000"/>
          </a:p>
        </p:txBody>
      </p:sp>
      <p:sp>
        <p:nvSpPr>
          <p:cNvPr id="43010" name="Rectangle 2"/>
          <p:cNvSpPr>
            <a:spLocks noGrp="1" noChangeArrowheads="1"/>
          </p:cNvSpPr>
          <p:nvPr>
            <p:ph type="title"/>
          </p:nvPr>
        </p:nvSpPr>
        <p:spPr>
          <a:xfrm>
            <a:off x="611560" y="332656"/>
            <a:ext cx="7848600" cy="990600"/>
          </a:xfrm>
        </p:spPr>
        <p:txBody>
          <a:bodyPr/>
          <a:lstStyle/>
          <a:p>
            <a:r>
              <a:rPr lang="en-GB" dirty="0" smtClean="0">
                <a:latin typeface="Arial" pitchFamily="34" charset="0"/>
                <a:cs typeface="Arial" pitchFamily="34" charset="0"/>
              </a:rPr>
              <a:t>Would the reduction in child poverty have been as big using other poverty lines?</a:t>
            </a:r>
            <a:endParaRPr lang="en-GB" dirty="0">
              <a:latin typeface="Arial" pitchFamily="34" charset="0"/>
              <a:cs typeface="Arial" pitchFamily="34" charset="0"/>
            </a:endParaRPr>
          </a:p>
        </p:txBody>
      </p:sp>
      <p:sp>
        <p:nvSpPr>
          <p:cNvPr id="9" name="TextBox 8"/>
          <p:cNvSpPr txBox="1"/>
          <p:nvPr/>
        </p:nvSpPr>
        <p:spPr>
          <a:xfrm>
            <a:off x="611560" y="1628800"/>
            <a:ext cx="7858180" cy="3939540"/>
          </a:xfrm>
          <a:prstGeom prst="rect">
            <a:avLst/>
          </a:prstGeom>
          <a:noFill/>
        </p:spPr>
        <p:txBody>
          <a:bodyPr wrap="square" rtlCol="0">
            <a:spAutoFit/>
          </a:bodyPr>
          <a:lstStyle/>
          <a:p>
            <a:pPr>
              <a:buFont typeface="Wingdings" pitchFamily="2" charset="2"/>
              <a:buChar char="Ø"/>
            </a:pPr>
            <a:r>
              <a:rPr lang="en-GB" sz="2100" baseline="0" dirty="0" smtClean="0"/>
              <a:t> Cheapest way of reducing a binary poverty measure is to slightly raise incomes of those just below poverty line.</a:t>
            </a:r>
          </a:p>
          <a:p>
            <a:pPr>
              <a:buFont typeface="Wingdings" pitchFamily="2" charset="2"/>
              <a:buChar char="Ø"/>
            </a:pPr>
            <a:endParaRPr lang="en-GB" sz="2100" baseline="0" dirty="0" smtClean="0"/>
          </a:p>
          <a:p>
            <a:pPr>
              <a:buFont typeface="Wingdings" pitchFamily="2" charset="2"/>
              <a:buChar char="Ø"/>
            </a:pPr>
            <a:r>
              <a:rPr lang="en-GB" sz="2100" baseline="0" dirty="0" smtClean="0"/>
              <a:t>In practice, difficult to target resources that precisely.</a:t>
            </a:r>
          </a:p>
          <a:p>
            <a:pPr>
              <a:buFont typeface="Wingdings" pitchFamily="2" charset="2"/>
              <a:buChar char="Ø"/>
            </a:pPr>
            <a:endParaRPr lang="en-GB" sz="2100" baseline="0" dirty="0" smtClean="0"/>
          </a:p>
          <a:p>
            <a:pPr>
              <a:buFont typeface="Wingdings" pitchFamily="2" charset="2"/>
              <a:buChar char="Ø"/>
            </a:pPr>
            <a:r>
              <a:rPr lang="en-GB" sz="2100" baseline="0" dirty="0" smtClean="0"/>
              <a:t>Have policy-makers been focusing efforts on a narrow set of children?...</a:t>
            </a:r>
          </a:p>
          <a:p>
            <a:pPr>
              <a:buFont typeface="Wingdings" pitchFamily="2" charset="2"/>
              <a:buChar char="Ø"/>
            </a:pPr>
            <a:endParaRPr lang="en-GB" sz="2100" baseline="0" dirty="0" smtClean="0"/>
          </a:p>
          <a:p>
            <a:pPr>
              <a:buFont typeface="Wingdings" pitchFamily="2" charset="2"/>
              <a:buChar char="Ø"/>
            </a:pPr>
            <a:endParaRPr lang="en-GB" sz="2100" baseline="0" dirty="0" smtClean="0"/>
          </a:p>
          <a:p>
            <a:pPr>
              <a:buFont typeface="Wingdings" pitchFamily="2" charset="2"/>
              <a:buChar char="Ø"/>
            </a:pPr>
            <a:endParaRPr lang="en-GB" sz="2100" baseline="0" dirty="0" smtClean="0"/>
          </a:p>
          <a:p>
            <a:endParaRPr lang="en-GB" sz="2400" baseline="0" dirty="0" smtClean="0"/>
          </a:p>
          <a:p>
            <a:endParaRPr lang="en-GB"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1"/>
          </p:nvPr>
        </p:nvSpPr>
        <p:spPr/>
        <p:txBody>
          <a:bodyPr/>
          <a:lstStyle/>
          <a:p>
            <a:r>
              <a:rPr lang="en-GB"/>
              <a:t>© Institute for Fiscal Studies  </a:t>
            </a:r>
            <a:endParaRPr lang="en-GB" baseline="-25000"/>
          </a:p>
        </p:txBody>
      </p:sp>
      <p:sp>
        <p:nvSpPr>
          <p:cNvPr id="22530" name="Rectangle 2"/>
          <p:cNvSpPr>
            <a:spLocks noGrp="1" noChangeArrowheads="1"/>
          </p:cNvSpPr>
          <p:nvPr>
            <p:ph type="title"/>
          </p:nvPr>
        </p:nvSpPr>
        <p:spPr>
          <a:xfrm>
            <a:off x="683568" y="404664"/>
            <a:ext cx="7848600" cy="990600"/>
          </a:xfrm>
        </p:spPr>
        <p:txBody>
          <a:bodyPr/>
          <a:lstStyle/>
          <a:p>
            <a:r>
              <a:rPr lang="en-GB" sz="2400" dirty="0" smtClean="0">
                <a:latin typeface="Arial" pitchFamily="34" charset="0"/>
                <a:cs typeface="Arial" pitchFamily="34" charset="0"/>
              </a:rPr>
              <a:t>Child poverty under various poverty lines in 1998–99 and 2008–09 (Great Britain) </a:t>
            </a:r>
            <a:r>
              <a:rPr lang="en-GB" dirty="0">
                <a:latin typeface="Arial" pitchFamily="34" charset="0"/>
                <a:cs typeface="Arial" pitchFamily="34" charset="0"/>
              </a:rPr>
              <a:t/>
            </a:r>
            <a:br>
              <a:rPr lang="en-GB" dirty="0">
                <a:latin typeface="Arial" pitchFamily="34" charset="0"/>
                <a:cs typeface="Arial" pitchFamily="34" charset="0"/>
              </a:rPr>
            </a:br>
            <a:endParaRPr lang="en-GB" dirty="0">
              <a:latin typeface="Arial" pitchFamily="34" charset="0"/>
              <a:cs typeface="Arial" pitchFamily="34" charset="0"/>
            </a:endParaRPr>
          </a:p>
        </p:txBody>
      </p:sp>
      <p:graphicFrame>
        <p:nvGraphicFramePr>
          <p:cNvPr id="68611" name="Object 3"/>
          <p:cNvGraphicFramePr>
            <a:graphicFrameLocks noChangeAspect="1"/>
          </p:cNvGraphicFramePr>
          <p:nvPr/>
        </p:nvGraphicFramePr>
        <p:xfrm>
          <a:off x="179512" y="785794"/>
          <a:ext cx="8208912" cy="5739550"/>
        </p:xfrm>
        <a:graphic>
          <a:graphicData uri="http://schemas.openxmlformats.org/presentationml/2006/ole">
            <p:oleObj spid="_x0000_s256002" name="Chart" r:id="rId4" imgW="7591282" imgH="3933825" progId="MSGraph.Chart.8">
              <p:embed followColorScheme="full"/>
            </p:oleObj>
          </a:graphicData>
        </a:graphic>
      </p:graphicFrame>
      <p:sp>
        <p:nvSpPr>
          <p:cNvPr id="12" name="Text Box 7"/>
          <p:cNvSpPr txBox="1">
            <a:spLocks noChangeArrowheads="1"/>
          </p:cNvSpPr>
          <p:nvPr/>
        </p:nvSpPr>
        <p:spPr bwMode="auto">
          <a:xfrm>
            <a:off x="611560" y="6093296"/>
            <a:ext cx="6376792" cy="256480"/>
          </a:xfrm>
          <a:prstGeom prst="rect">
            <a:avLst/>
          </a:prstGeom>
          <a:noFill/>
          <a:ln w="9525">
            <a:noFill/>
            <a:miter lim="800000"/>
            <a:headEnd/>
            <a:tailEnd/>
          </a:ln>
          <a:effectLst/>
        </p:spPr>
        <p:txBody>
          <a:bodyPr wrap="square">
            <a:spAutoFit/>
          </a:bodyPr>
          <a:lstStyle/>
          <a:p>
            <a:pPr>
              <a:spcBef>
                <a:spcPct val="50000"/>
              </a:spcBef>
            </a:pPr>
            <a:r>
              <a:rPr lang="en-GB" sz="1600" dirty="0"/>
              <a:t>Source: </a:t>
            </a:r>
            <a:r>
              <a:rPr lang="en-GB" sz="1600" dirty="0" smtClean="0"/>
              <a:t>Family Resources Survey 1998-99 and 2008-09.</a:t>
            </a:r>
            <a:endParaRPr lang="en-GB" sz="1600" dirty="0"/>
          </a:p>
        </p:txBody>
      </p:sp>
      <p:cxnSp>
        <p:nvCxnSpPr>
          <p:cNvPr id="7" name="Straight Connector 6"/>
          <p:cNvCxnSpPr/>
          <p:nvPr/>
        </p:nvCxnSpPr>
        <p:spPr bwMode="auto">
          <a:xfrm rot="5400000">
            <a:off x="2729508" y="3160018"/>
            <a:ext cx="4032448" cy="0"/>
          </a:xfrm>
          <a:prstGeom prst="line">
            <a:avLst/>
          </a:prstGeom>
          <a:solidFill>
            <a:schemeClr val="accent1"/>
          </a:solidFill>
          <a:ln w="9525" cap="flat" cmpd="sng" algn="ctr">
            <a:solidFill>
              <a:srgbClr val="FF0000"/>
            </a:solidFill>
            <a:prstDash val="lgDash"/>
            <a:round/>
            <a:headEnd type="none" w="med" len="med"/>
            <a:tailEnd type="none" w="med" len="med"/>
          </a:ln>
          <a:effectLst/>
        </p:spPr>
      </p:cxnSp>
      <p:cxnSp>
        <p:nvCxnSpPr>
          <p:cNvPr id="10" name="Straight Connector 9"/>
          <p:cNvCxnSpPr/>
          <p:nvPr/>
        </p:nvCxnSpPr>
        <p:spPr bwMode="auto">
          <a:xfrm rot="5400000">
            <a:off x="3402712" y="3160018"/>
            <a:ext cx="4032448" cy="0"/>
          </a:xfrm>
          <a:prstGeom prst="line">
            <a:avLst/>
          </a:prstGeom>
          <a:solidFill>
            <a:schemeClr val="accent1"/>
          </a:solidFill>
          <a:ln w="9525" cap="flat" cmpd="sng" algn="ctr">
            <a:solidFill>
              <a:srgbClr val="FF0000"/>
            </a:solidFill>
            <a:prstDash val="lgDash"/>
            <a:round/>
            <a:headEnd type="none" w="med" len="med"/>
            <a:tailEnd type="none" w="med" len="med"/>
          </a:ln>
          <a:effectLst/>
        </p:spPr>
      </p:cxnSp>
      <p:cxnSp>
        <p:nvCxnSpPr>
          <p:cNvPr id="11" name="Straight Connector 10"/>
          <p:cNvCxnSpPr/>
          <p:nvPr/>
        </p:nvCxnSpPr>
        <p:spPr bwMode="auto">
          <a:xfrm rot="5400000">
            <a:off x="4069085" y="3160018"/>
            <a:ext cx="4032448" cy="0"/>
          </a:xfrm>
          <a:prstGeom prst="line">
            <a:avLst/>
          </a:prstGeom>
          <a:solidFill>
            <a:schemeClr val="accent1"/>
          </a:solidFill>
          <a:ln w="9525" cap="flat" cmpd="sng" algn="ctr">
            <a:solidFill>
              <a:srgbClr val="FF0000"/>
            </a:solidFill>
            <a:prstDash val="lgDash"/>
            <a:round/>
            <a:headEnd type="none" w="med" len="med"/>
            <a:tailEnd type="none" w="med" len="med"/>
          </a:ln>
          <a:effectLst/>
        </p:spPr>
      </p:cxn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1">
                                            <p:oleChartEl type="gridLegend"/>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oleChartEl type="series" lvl="1"/>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8611">
                                            <p:oleChartEl type="series" lvl="2"/>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OleChart spid="68611" grpId="0" uiExpand="1" bld="series"/>
      <p:bldP spid="12" grpId="0"/>
    </p:bldLst>
  </p:timing>
</p:sld>
</file>

<file path=ppt/theme/theme1.xml><?xml version="1.0" encoding="utf-8"?>
<a:theme xmlns:a="http://schemas.openxmlformats.org/drawingml/2006/main" name="template_presentation_white">
  <a:themeElements>
    <a:clrScheme name="Office Theme 8">
      <a:dk1>
        <a:srgbClr val="587299"/>
      </a:dk1>
      <a:lt1>
        <a:srgbClr val="FFFFFF"/>
      </a:lt1>
      <a:dk2>
        <a:srgbClr val="187A2E"/>
      </a:dk2>
      <a:lt2>
        <a:srgbClr val="99AEBC"/>
      </a:lt2>
      <a:accent1>
        <a:srgbClr val="FFCF67"/>
      </a:accent1>
      <a:accent2>
        <a:srgbClr val="5FDAE6"/>
      </a:accent2>
      <a:accent3>
        <a:srgbClr val="FFFFFF"/>
      </a:accent3>
      <a:accent4>
        <a:srgbClr val="4A6082"/>
      </a:accent4>
      <a:accent5>
        <a:srgbClr val="FFE4B8"/>
      </a:accent5>
      <a:accent6>
        <a:srgbClr val="55C5D0"/>
      </a:accent6>
      <a:hlink>
        <a:srgbClr val="CDDD1C"/>
      </a:hlink>
      <a:folHlink>
        <a:srgbClr val="54DA4D"/>
      </a:folHlink>
    </a:clrScheme>
    <a:fontScheme name="Office Theme">
      <a:majorFont>
        <a:latin typeface="Cisalpin LT Std"/>
        <a:ea typeface=""/>
        <a:cs typeface=""/>
      </a:majorFont>
      <a:minorFont>
        <a:latin typeface="Cisalpin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2500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587299"/>
        </a:dk1>
        <a:lt1>
          <a:srgbClr val="FFFFFF"/>
        </a:lt1>
        <a:dk2>
          <a:srgbClr val="187A2E"/>
        </a:dk2>
        <a:lt2>
          <a:srgbClr val="99AEBC"/>
        </a:lt2>
        <a:accent1>
          <a:srgbClr val="FFCF67"/>
        </a:accent1>
        <a:accent2>
          <a:srgbClr val="5FDAE6"/>
        </a:accent2>
        <a:accent3>
          <a:srgbClr val="FFFFFF"/>
        </a:accent3>
        <a:accent4>
          <a:srgbClr val="4A6082"/>
        </a:accent4>
        <a:accent5>
          <a:srgbClr val="FFE4B8"/>
        </a:accent5>
        <a:accent6>
          <a:srgbClr val="55C5D0"/>
        </a:accent6>
        <a:hlink>
          <a:srgbClr val="CDDD1C"/>
        </a:hlink>
        <a:folHlink>
          <a:srgbClr val="54DA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4617</TotalTime>
  <Words>3033</Words>
  <Application>Microsoft Office PowerPoint</Application>
  <PresentationFormat>On-screen Show (4:3)</PresentationFormat>
  <Paragraphs>927</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template_presentation_white</vt:lpstr>
      <vt:lpstr>Chart</vt:lpstr>
      <vt:lpstr> Child poverty, tax and benefit policy and the labour market since 1998-99    </vt:lpstr>
      <vt:lpstr>Overview</vt:lpstr>
      <vt:lpstr>Policy background</vt:lpstr>
      <vt:lpstr>Child poverty since 1998-99</vt:lpstr>
      <vt:lpstr>Child poverty since 1998-99</vt:lpstr>
      <vt:lpstr>Child poverty since 1998-99</vt:lpstr>
      <vt:lpstr>Child poverty since 1998-99</vt:lpstr>
      <vt:lpstr>Would the reduction in child poverty have been as big using other poverty lines?</vt:lpstr>
      <vt:lpstr>Child poverty under various poverty lines in 1998–99 and 2008–09 (Great Britain)  </vt:lpstr>
      <vt:lpstr>Would the reduction in child poverty have been as big using other poverty lines?</vt:lpstr>
      <vt:lpstr>Explaining the trends</vt:lpstr>
      <vt:lpstr>% growth in nominal entitlements to state support for example families with children</vt:lpstr>
      <vt:lpstr>% growth in nominal entitlements to state support for example families with children</vt:lpstr>
      <vt:lpstr>% growth in nominal entitlements to state support for example families with children</vt:lpstr>
      <vt:lpstr>% growth in nominal entitlements to state support for example families with children</vt:lpstr>
      <vt:lpstr>The (direct) impact on child poverty of direct tax and benefit reforms since 1998-99</vt:lpstr>
      <vt:lpstr>What if...?</vt:lpstr>
      <vt:lpstr>Child poverty in UK in 2010-11 under various direct tax and benefit systems</vt:lpstr>
      <vt:lpstr>Child poverty in UK in 2010-11 under various direct tax and benefit systems</vt:lpstr>
      <vt:lpstr>Child poverty in UK in 2010-11 under various direct tax and benefit systems</vt:lpstr>
      <vt:lpstr>Child poverty in UK in 2010-11 under various direct tax and benefit systems</vt:lpstr>
      <vt:lpstr>Financial work incentives and tax and benefit reforms since 1998-99</vt:lpstr>
      <vt:lpstr>Direct tax and benefit reforms since 1998-99</vt:lpstr>
      <vt:lpstr>Child poverty by family type and work status (Great Britain)</vt:lpstr>
      <vt:lpstr>Median real earnings amongst parents in couples, 1998-99 to 2008-09 (workers only) </vt:lpstr>
      <vt:lpstr>Child poverty by family type and work status (Great Britain)</vt:lpstr>
      <vt:lpstr>Child poverty by number of children in family (Great Britain)</vt:lpstr>
      <vt:lpstr>Child poverty by age of youngest child in family (Great Britain)</vt:lpstr>
      <vt:lpstr>Child poverty by region (Great Britain)</vt:lpstr>
      <vt:lpstr>Conclusions</vt:lpstr>
    </vt:vector>
  </TitlesOfParts>
  <Company>Institute for Fiscal Studies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for presentation</dc:title>
  <dc:creator>robert_j</dc:creator>
  <cp:lastModifiedBy>robert_j</cp:lastModifiedBy>
  <cp:revision>545</cp:revision>
  <cp:lastPrinted>2008-10-22T11:50:52Z</cp:lastPrinted>
  <dcterms:created xsi:type="dcterms:W3CDTF">2009-09-04T15:55:35Z</dcterms:created>
  <dcterms:modified xsi:type="dcterms:W3CDTF">2010-09-06T15:54:37Z</dcterms:modified>
</cp:coreProperties>
</file>